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3"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10160000" cy="7620000"/>
  <p:notesSz cx="7620000" cy="10160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6" d="100"/>
          <a:sy n="46" d="100"/>
        </p:scale>
        <p:origin x="1712"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62000" y="4826000"/>
            <a:ext cx="6096000" cy="4572000"/>
          </a:xfrm>
          <a:prstGeom prst="rect">
            <a:avLst/>
          </a:prstGeom>
          <a:noFill/>
          <a:ln>
            <a:noFill/>
          </a:ln>
        </p:spPr>
        <p:txBody>
          <a:bodyPr lIns="91425" tIns="91425" rIns="91425" bIns="91425"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
        <p:cNvGrpSpPr/>
        <p:nvPr/>
      </p:nvGrpSpPr>
      <p:grpSpPr>
        <a:xfrm>
          <a:off x="0" y="0"/>
          <a:ext cx="0" cy="0"/>
          <a:chOff x="0" y="0"/>
          <a:chExt cx="0" cy="0"/>
        </a:xfrm>
      </p:grpSpPr>
      <p:sp>
        <p:nvSpPr>
          <p:cNvPr id="20" name="Shape 20"/>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 name="Shape 21"/>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marL="0" marR="0" lvl="0" indent="0" algn="l">
              <a:lnSpc>
                <a:spcPct val="112500"/>
              </a:lnSpc>
              <a:spcBef>
                <a:spcPts val="0"/>
              </a:spcBef>
              <a:spcAft>
                <a:spcPts val="333"/>
              </a:spcAft>
              <a:buNone/>
            </a:pPr>
            <a:r>
              <a:rPr lang="en-US" sz="1466">
                <a:solidFill>
                  <a:srgbClr val="000000"/>
                </a:solidFill>
                <a:latin typeface="Arial"/>
                <a:ea typeface="Arial"/>
                <a:cs typeface="Arial"/>
                <a:sym typeface="Arial"/>
              </a:rPr>
              <a:t>Now that the company</a:t>
            </a:r>
          </a:p>
          <a:p>
            <a:pPr marL="0" marR="0" lvl="0" indent="0" algn="l">
              <a:lnSpc>
                <a:spcPct val="112500"/>
              </a:lnSpc>
              <a:spcBef>
                <a:spcPts val="0"/>
              </a:spcBef>
              <a:spcAft>
                <a:spcPts val="333"/>
              </a:spcAft>
              <a:buNone/>
            </a:pPr>
            <a:r>
              <a:rPr lang="en-US" sz="1466">
                <a:solidFill>
                  <a:srgbClr val="000000"/>
                </a:solidFill>
                <a:latin typeface="Arial"/>
                <a:ea typeface="Arial"/>
                <a:cs typeface="Arial"/>
                <a:sym typeface="Arial"/>
              </a:rPr>
              <a:t>fully understands its</a:t>
            </a:r>
          </a:p>
          <a:p>
            <a:pPr marL="0" marR="0" lvl="0" indent="0" algn="l">
              <a:lnSpc>
                <a:spcPct val="112500"/>
              </a:lnSpc>
              <a:spcBef>
                <a:spcPts val="0"/>
              </a:spcBef>
              <a:spcAft>
                <a:spcPts val="333"/>
              </a:spcAft>
              <a:buNone/>
            </a:pPr>
            <a:r>
              <a:rPr lang="en-US" sz="1466">
                <a:solidFill>
                  <a:srgbClr val="000000"/>
                </a:solidFill>
                <a:latin typeface="Arial"/>
                <a:ea typeface="Arial"/>
                <a:cs typeface="Arial"/>
                <a:sym typeface="Arial"/>
              </a:rPr>
              <a:t>consumers and the marketplace, it</a:t>
            </a:r>
          </a:p>
          <a:p>
            <a:pPr marL="0" marR="0" lvl="0" indent="0" algn="l">
              <a:lnSpc>
                <a:spcPct val="112500"/>
              </a:lnSpc>
              <a:spcBef>
                <a:spcPts val="0"/>
              </a:spcBef>
              <a:spcAft>
                <a:spcPts val="333"/>
              </a:spcAft>
              <a:buNone/>
            </a:pPr>
            <a:r>
              <a:rPr lang="en-US" sz="1466">
                <a:solidFill>
                  <a:srgbClr val="000000"/>
                </a:solidFill>
                <a:latin typeface="Arial"/>
                <a:ea typeface="Arial"/>
                <a:cs typeface="Arial"/>
                <a:sym typeface="Arial"/>
              </a:rPr>
              <a:t>must decide which customers it will</a:t>
            </a:r>
          </a:p>
          <a:p>
            <a:pPr marL="0" marR="0" lvl="0" indent="0" algn="l">
              <a:lnSpc>
                <a:spcPct val="112500"/>
              </a:lnSpc>
              <a:spcBef>
                <a:spcPts val="0"/>
              </a:spcBef>
              <a:spcAft>
                <a:spcPts val="333"/>
              </a:spcAft>
              <a:buNone/>
            </a:pPr>
            <a:r>
              <a:rPr lang="en-US" sz="1466">
                <a:solidFill>
                  <a:srgbClr val="000000"/>
                </a:solidFill>
                <a:latin typeface="Arial"/>
                <a:ea typeface="Arial"/>
                <a:cs typeface="Arial"/>
                <a:sym typeface="Arial"/>
              </a:rPr>
              <a:t>serve and how it will bring them value.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8" name="Shape 148"/>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 name="Shape 158"/>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8" name="Shape 178"/>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9" name="Shape 189"/>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marL="0" marR="0" lvl="0" indent="0" algn="l">
              <a:lnSpc>
                <a:spcPct val="112500"/>
              </a:lnSpc>
              <a:spcBef>
                <a:spcPts val="0"/>
              </a:spcBef>
              <a:spcAft>
                <a:spcPts val="333"/>
              </a:spcAft>
              <a:buNone/>
            </a:pPr>
            <a:r>
              <a:rPr lang="en-US" sz="1466" b="1">
                <a:solidFill>
                  <a:srgbClr val="000000"/>
                </a:solidFill>
                <a:latin typeface="Arial"/>
                <a:ea typeface="Arial"/>
                <a:cs typeface="Arial"/>
                <a:sym typeface="Arial"/>
              </a:rPr>
              <a:t>Discussion Questions</a:t>
            </a:r>
          </a:p>
          <a:p>
            <a:pPr marL="0" marR="0" lvl="0" indent="0" algn="l">
              <a:lnSpc>
                <a:spcPct val="112500"/>
              </a:lnSpc>
              <a:spcBef>
                <a:spcPts val="0"/>
              </a:spcBef>
              <a:spcAft>
                <a:spcPts val="333"/>
              </a:spcAft>
              <a:buNone/>
            </a:pPr>
            <a:r>
              <a:rPr lang="en-US" sz="1466" i="1">
                <a:solidFill>
                  <a:srgbClr val="000000"/>
                </a:solidFill>
                <a:latin typeface="Arial"/>
                <a:ea typeface="Arial"/>
                <a:cs typeface="Arial"/>
                <a:sym typeface="Arial"/>
              </a:rPr>
              <a:t>What companies can you identify with social Marketing?</a:t>
            </a:r>
          </a:p>
          <a:p>
            <a:pPr marL="0" marR="0" lvl="0" indent="0" algn="l">
              <a:lnSpc>
                <a:spcPct val="112500"/>
              </a:lnSpc>
              <a:spcBef>
                <a:spcPts val="0"/>
              </a:spcBef>
              <a:spcAft>
                <a:spcPts val="333"/>
              </a:spcAft>
              <a:buNone/>
            </a:pPr>
            <a:r>
              <a:rPr lang="en-US" sz="1466" i="1">
                <a:solidFill>
                  <a:srgbClr val="000000"/>
                </a:solidFill>
                <a:latin typeface="Arial"/>
                <a:ea typeface="Arial"/>
                <a:cs typeface="Arial"/>
                <a:sym typeface="Arial"/>
              </a:rPr>
              <a:t>What do these companies do that ties to the societal marketing concept? </a:t>
            </a:r>
          </a:p>
          <a:p>
            <a:pPr marL="0" marR="0" lvl="0" indent="0" algn="l">
              <a:lnSpc>
                <a:spcPct val="112500"/>
              </a:lnSpc>
              <a:spcBef>
                <a:spcPts val="0"/>
              </a:spcBef>
              <a:spcAft>
                <a:spcPts val="333"/>
              </a:spcAft>
              <a:buNone/>
            </a:pPr>
            <a:endParaRPr sz="1466" i="1">
              <a:solidFill>
                <a:srgbClr val="000000"/>
              </a:solidFill>
              <a:latin typeface="Arial"/>
              <a:ea typeface="Arial"/>
              <a:cs typeface="Arial"/>
              <a:sym typeface="Arial"/>
            </a:endParaRPr>
          </a:p>
          <a:p>
            <a:pPr marL="0" marR="0" lvl="0" indent="0" algn="l">
              <a:lnSpc>
                <a:spcPct val="112500"/>
              </a:lnSpc>
              <a:spcBef>
                <a:spcPts val="0"/>
              </a:spcBef>
              <a:spcAft>
                <a:spcPts val="333"/>
              </a:spcAft>
              <a:buNone/>
            </a:pPr>
            <a:r>
              <a:rPr lang="en-US" sz="1466">
                <a:solidFill>
                  <a:srgbClr val="000000"/>
                </a:solidFill>
                <a:latin typeface="Arial"/>
                <a:ea typeface="Arial"/>
                <a:cs typeface="Arial"/>
                <a:sym typeface="Arial"/>
              </a:rPr>
              <a:t>Students might be familiar with many different companies that practice societal marketing through their Corporate Social Responsibility (CSR) initiatives. Students might be familiar with local retailers who are also involved in societal marketing. (Target, TOMS shoes). They will note that these companies donate, contribute, or offer services to charities and not-for-profit organizations.</a:t>
            </a:r>
          </a:p>
          <a:p>
            <a:pPr marL="0" marR="0" lvl="0" indent="0" algn="l">
              <a:lnSpc>
                <a:spcPct val="112500"/>
              </a:lnSpc>
              <a:spcBef>
                <a:spcPts val="0"/>
              </a:spcBef>
              <a:spcAft>
                <a:spcPts val="333"/>
              </a:spcAft>
              <a:buNone/>
            </a:pPr>
            <a:endParaRPr sz="1466">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0" name="Shape 200"/>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marL="0" marR="0" lvl="0" indent="0" algn="l">
              <a:lnSpc>
                <a:spcPct val="112500"/>
              </a:lnSpc>
              <a:spcBef>
                <a:spcPts val="0"/>
              </a:spcBef>
              <a:spcAft>
                <a:spcPts val="333"/>
              </a:spcAft>
              <a:buNone/>
            </a:pPr>
            <a:r>
              <a:rPr lang="en-US" sz="1466">
                <a:solidFill>
                  <a:srgbClr val="000000"/>
                </a:solidFill>
                <a:latin typeface="Arial"/>
                <a:ea typeface="Arial"/>
                <a:cs typeface="Arial"/>
                <a:sym typeface="Arial"/>
              </a:rPr>
              <a:t>This slide shows companies should balance </a:t>
            </a:r>
            <a:r>
              <a:rPr lang="en-US" sz="1466" i="1">
                <a:solidFill>
                  <a:srgbClr val="000000"/>
                </a:solidFill>
                <a:latin typeface="Arial"/>
                <a:ea typeface="Arial"/>
                <a:cs typeface="Arial"/>
                <a:sym typeface="Arial"/>
              </a:rPr>
              <a:t>three</a:t>
            </a:r>
            <a:r>
              <a:rPr lang="en-US" sz="1466">
                <a:solidFill>
                  <a:srgbClr val="000000"/>
                </a:solidFill>
                <a:latin typeface="Arial"/>
                <a:ea typeface="Arial"/>
                <a:cs typeface="Arial"/>
                <a:sym typeface="Arial"/>
              </a:rPr>
              <a:t> considerations in setting their marketing strategies.</a:t>
            </a:r>
          </a:p>
          <a:p>
            <a:pPr marL="0" marR="0" lvl="0" indent="0" algn="l">
              <a:lnSpc>
                <a:spcPct val="112500"/>
              </a:lnSpc>
              <a:spcBef>
                <a:spcPts val="0"/>
              </a:spcBef>
              <a:spcAft>
                <a:spcPts val="333"/>
              </a:spcAft>
              <a:buNone/>
            </a:pPr>
            <a:r>
              <a:rPr lang="en-US" sz="1466">
                <a:solidFill>
                  <a:srgbClr val="000000"/>
                </a:solidFill>
                <a:latin typeface="Arial"/>
                <a:ea typeface="Arial"/>
                <a:cs typeface="Arial"/>
                <a:sym typeface="Arial"/>
              </a:rPr>
              <a:t>Johnson &amp; Johnson does this well. Johnson &amp; Johnson would rather take a big loss than ship a bad batch of one of its products. Consider the tragic tampering case in which eight people died in 1982 from swallowing cyanide-laced capsules of Tylenol, a Johnson &amp; Johnson brand. Although Johnson &amp; Johnson believed that the pills had been altered in only a few stores, they recalled all of their product and launched an information campaign to instruct and reassure consumers. The recall cost the company $100 million in earnings.</a:t>
            </a:r>
          </a:p>
          <a:p>
            <a:pPr marL="0" marR="0" lvl="0" indent="0" algn="l">
              <a:lnSpc>
                <a:spcPct val="112500"/>
              </a:lnSpc>
              <a:spcBef>
                <a:spcPts val="0"/>
              </a:spcBef>
              <a:spcAft>
                <a:spcPts val="333"/>
              </a:spcAft>
              <a:buNone/>
            </a:pPr>
            <a:endParaRPr sz="1466">
              <a:solidFill>
                <a:srgbClr val="000000"/>
              </a:solidFill>
              <a:latin typeface="Arial"/>
              <a:ea typeface="Arial"/>
              <a:cs typeface="Arial"/>
              <a:sym typeface="Arial"/>
            </a:endParaRPr>
          </a:p>
          <a:p>
            <a:pPr marL="0" marR="0" lvl="0" indent="0" algn="l">
              <a:lnSpc>
                <a:spcPct val="112500"/>
              </a:lnSpc>
              <a:spcBef>
                <a:spcPts val="0"/>
              </a:spcBef>
              <a:spcAft>
                <a:spcPts val="333"/>
              </a:spcAft>
              <a:buNone/>
            </a:pPr>
            <a:r>
              <a:rPr lang="en-US" sz="1466">
                <a:solidFill>
                  <a:srgbClr val="000000"/>
                </a:solidFill>
                <a:latin typeface="Arial"/>
                <a:ea typeface="Arial"/>
                <a:cs typeface="Arial"/>
                <a:sym typeface="Arial"/>
              </a:rPr>
              <a:t>In the long run, however, the company’s swift recall of Tylenol strengthened consumer confidence and loyalty, and today Tylenol remains one of the nation’s leading brands of pain reliever. </a:t>
            </a:r>
          </a:p>
          <a:p>
            <a:pPr marL="0" marR="0" lvl="0" indent="0" algn="l">
              <a:lnSpc>
                <a:spcPct val="112500"/>
              </a:lnSpc>
              <a:spcBef>
                <a:spcPts val="0"/>
              </a:spcBef>
              <a:spcAft>
                <a:spcPts val="333"/>
              </a:spcAft>
              <a:buNone/>
            </a:pPr>
            <a:endParaRPr sz="1466">
              <a:solidFill>
                <a:srgbClr val="000000"/>
              </a:solidFill>
              <a:latin typeface="Arial"/>
              <a:ea typeface="Arial"/>
              <a:cs typeface="Arial"/>
              <a:sym typeface="Arial"/>
            </a:endParaRPr>
          </a:p>
          <a:p>
            <a:pPr marL="0" marR="0" lvl="0" indent="0" algn="l">
              <a:lnSpc>
                <a:spcPct val="112500"/>
              </a:lnSpc>
              <a:spcBef>
                <a:spcPts val="0"/>
              </a:spcBef>
              <a:spcAft>
                <a:spcPts val="333"/>
              </a:spcAft>
              <a:buNone/>
            </a:pPr>
            <a:r>
              <a:rPr lang="en-US" sz="1466" b="1">
                <a:solidFill>
                  <a:srgbClr val="000000"/>
                </a:solidFill>
                <a:latin typeface="Arial"/>
                <a:ea typeface="Arial"/>
                <a:cs typeface="Arial"/>
                <a:sym typeface="Arial"/>
              </a:rPr>
              <a:t>Discussion Question</a:t>
            </a:r>
          </a:p>
          <a:p>
            <a:pPr marL="0" marR="0" lvl="0" indent="0" algn="l">
              <a:lnSpc>
                <a:spcPct val="112500"/>
              </a:lnSpc>
              <a:spcBef>
                <a:spcPts val="0"/>
              </a:spcBef>
              <a:spcAft>
                <a:spcPts val="333"/>
              </a:spcAft>
              <a:buNone/>
            </a:pPr>
            <a:r>
              <a:rPr lang="en-US" sz="1466" i="1">
                <a:solidFill>
                  <a:srgbClr val="000000"/>
                </a:solidFill>
                <a:latin typeface="Arial"/>
                <a:ea typeface="Arial"/>
                <a:cs typeface="Arial"/>
                <a:sym typeface="Arial"/>
              </a:rPr>
              <a:t>Ask students about other companies that have had serious problems with their products? How have these companies bounced back? </a:t>
            </a:r>
          </a:p>
          <a:p>
            <a:pPr marL="0" marR="0" lvl="0" indent="0" algn="l">
              <a:lnSpc>
                <a:spcPct val="112500"/>
              </a:lnSpc>
              <a:spcBef>
                <a:spcPts val="0"/>
              </a:spcBef>
              <a:spcAft>
                <a:spcPts val="333"/>
              </a:spcAft>
              <a:buNone/>
            </a:pPr>
            <a:endParaRPr sz="1466" i="1">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
        <p:cNvGrpSpPr/>
        <p:nvPr/>
      </p:nvGrpSpPr>
      <p:grpSpPr>
        <a:xfrm>
          <a:off x="0" y="0"/>
          <a:ext cx="0" cy="0"/>
          <a:chOff x="0" y="0"/>
          <a:chExt cx="0" cy="0"/>
        </a:xfrm>
      </p:grpSpPr>
      <p:sp>
        <p:nvSpPr>
          <p:cNvPr id="29" name="Shape 29"/>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 name="Shape 30"/>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9" name="Shape 209"/>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8" name="Shape 218"/>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9" name="Shape 229"/>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9" name="Shape 239"/>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marL="0" marR="0" lvl="0" indent="0" algn="l">
              <a:lnSpc>
                <a:spcPct val="112500"/>
              </a:lnSpc>
              <a:spcBef>
                <a:spcPts val="0"/>
              </a:spcBef>
              <a:spcAft>
                <a:spcPts val="333"/>
              </a:spcAft>
              <a:buNone/>
            </a:pPr>
            <a:r>
              <a:rPr lang="en-US" sz="1466" i="1">
                <a:solidFill>
                  <a:srgbClr val="000000"/>
                </a:solidFill>
                <a:latin typeface="Arial"/>
                <a:ea typeface="Arial"/>
                <a:cs typeface="Arial"/>
                <a:sym typeface="Arial"/>
              </a:rPr>
              <a:t>Basic Relationships</a:t>
            </a:r>
            <a:r>
              <a:rPr lang="en-US" sz="1466" b="1">
                <a:solidFill>
                  <a:srgbClr val="000000"/>
                </a:solidFill>
                <a:latin typeface="Arial"/>
                <a:ea typeface="Arial"/>
                <a:cs typeface="Arial"/>
                <a:sym typeface="Arial"/>
              </a:rPr>
              <a:t> </a:t>
            </a:r>
            <a:r>
              <a:rPr lang="en-US" sz="1466">
                <a:solidFill>
                  <a:srgbClr val="000000"/>
                </a:solidFill>
                <a:latin typeface="Arial"/>
                <a:ea typeface="Arial"/>
                <a:cs typeface="Arial"/>
                <a:sym typeface="Arial"/>
              </a:rPr>
              <a:t>are often used by a company with many low-margin customers . For example, Procter &amp; Gamble does not</a:t>
            </a:r>
            <a:r>
              <a:rPr lang="en-US" sz="1466" i="1">
                <a:solidFill>
                  <a:srgbClr val="000000"/>
                </a:solidFill>
                <a:latin typeface="Arial"/>
                <a:ea typeface="Arial"/>
                <a:cs typeface="Arial"/>
                <a:sym typeface="Arial"/>
              </a:rPr>
              <a:t> </a:t>
            </a:r>
            <a:r>
              <a:rPr lang="en-US" sz="1466">
                <a:solidFill>
                  <a:srgbClr val="000000"/>
                </a:solidFill>
                <a:latin typeface="Arial"/>
                <a:ea typeface="Arial"/>
                <a:cs typeface="Arial"/>
                <a:sym typeface="Arial"/>
              </a:rPr>
              <a:t>phone or call on all of its Tide consumers to get to know them personally. Instead, P&amp;G creates relationships through brand-building advertising, sales promotions, and its Tide FabricCare Network Web site (www.Tide.com). </a:t>
            </a:r>
          </a:p>
          <a:p>
            <a:pPr marL="0" marR="0" lvl="0" indent="0" algn="l">
              <a:lnSpc>
                <a:spcPct val="112500"/>
              </a:lnSpc>
              <a:spcBef>
                <a:spcPts val="0"/>
              </a:spcBef>
              <a:spcAft>
                <a:spcPts val="333"/>
              </a:spcAft>
              <a:buNone/>
            </a:pPr>
            <a:r>
              <a:rPr lang="en-US" sz="1466" i="1">
                <a:solidFill>
                  <a:srgbClr val="000000"/>
                </a:solidFill>
                <a:latin typeface="Arial"/>
                <a:ea typeface="Arial"/>
                <a:cs typeface="Arial"/>
                <a:sym typeface="Arial"/>
              </a:rPr>
              <a:t>Full Partnerships</a:t>
            </a:r>
            <a:r>
              <a:rPr lang="en-US" sz="1466" b="1">
                <a:solidFill>
                  <a:srgbClr val="000000"/>
                </a:solidFill>
                <a:latin typeface="Arial"/>
                <a:ea typeface="Arial"/>
                <a:cs typeface="Arial"/>
                <a:sym typeface="Arial"/>
              </a:rPr>
              <a:t> </a:t>
            </a:r>
            <a:r>
              <a:rPr lang="en-US" sz="1466">
                <a:solidFill>
                  <a:srgbClr val="000000"/>
                </a:solidFill>
                <a:latin typeface="Arial"/>
                <a:ea typeface="Arial"/>
                <a:cs typeface="Arial"/>
                <a:sym typeface="Arial"/>
              </a:rPr>
              <a:t>are used in markets with few customers and high margins, sellers want to create full partnerships with key customers. For example, P&amp;G customer teams work closely with Wal-Mart, Safeway, and other large retailers. </a:t>
            </a:r>
          </a:p>
          <a:p>
            <a:pPr marL="0" marR="0" lvl="0" indent="0" algn="l">
              <a:lnSpc>
                <a:spcPct val="112500"/>
              </a:lnSpc>
              <a:spcBef>
                <a:spcPts val="0"/>
              </a:spcBef>
              <a:spcAft>
                <a:spcPts val="333"/>
              </a:spcAft>
              <a:buNone/>
            </a:pPr>
            <a:endParaRPr sz="1466">
              <a:solidFill>
                <a:srgbClr val="000000"/>
              </a:solidFill>
              <a:latin typeface="Arial"/>
              <a:ea typeface="Arial"/>
              <a:cs typeface="Arial"/>
              <a:sym typeface="Arial"/>
            </a:endParaRPr>
          </a:p>
          <a:p>
            <a:pPr marL="0" marR="0" lvl="0" indent="0" algn="l">
              <a:lnSpc>
                <a:spcPct val="112500"/>
              </a:lnSpc>
              <a:spcBef>
                <a:spcPts val="0"/>
              </a:spcBef>
              <a:spcAft>
                <a:spcPts val="333"/>
              </a:spcAft>
              <a:buNone/>
            </a:pPr>
            <a:r>
              <a:rPr lang="en-US" sz="1466" b="1">
                <a:solidFill>
                  <a:srgbClr val="000000"/>
                </a:solidFill>
                <a:latin typeface="Arial"/>
                <a:ea typeface="Arial"/>
                <a:cs typeface="Arial"/>
                <a:sym typeface="Arial"/>
              </a:rPr>
              <a:t>Discussion Question</a:t>
            </a:r>
          </a:p>
          <a:p>
            <a:pPr marL="0" marR="0" lvl="0" indent="0" algn="l">
              <a:lnSpc>
                <a:spcPct val="112500"/>
              </a:lnSpc>
              <a:spcBef>
                <a:spcPts val="0"/>
              </a:spcBef>
              <a:spcAft>
                <a:spcPts val="333"/>
              </a:spcAft>
              <a:buNone/>
            </a:pPr>
            <a:r>
              <a:rPr lang="en-US" sz="1466" i="1">
                <a:solidFill>
                  <a:srgbClr val="000000"/>
                </a:solidFill>
                <a:latin typeface="Arial"/>
                <a:ea typeface="Arial"/>
                <a:cs typeface="Arial"/>
                <a:sym typeface="Arial"/>
              </a:rPr>
              <a:t>Ask students what frequency or club marketing programs they belong to and why?</a:t>
            </a:r>
          </a:p>
          <a:p>
            <a:pPr marL="0" marR="0" lvl="0" indent="0" algn="l">
              <a:lnSpc>
                <a:spcPct val="112500"/>
              </a:lnSpc>
              <a:spcBef>
                <a:spcPts val="0"/>
              </a:spcBef>
              <a:spcAft>
                <a:spcPts val="333"/>
              </a:spcAft>
              <a:buNone/>
            </a:pPr>
            <a:endParaRPr sz="1466" i="1">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0" name="Shape 250"/>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marL="0" marR="0" lvl="0" indent="0" algn="l">
              <a:lnSpc>
                <a:spcPct val="112500"/>
              </a:lnSpc>
              <a:spcBef>
                <a:spcPts val="0"/>
              </a:spcBef>
              <a:spcAft>
                <a:spcPts val="333"/>
              </a:spcAft>
              <a:buNone/>
            </a:pPr>
            <a:r>
              <a:rPr lang="en-US" sz="1466" b="1">
                <a:solidFill>
                  <a:srgbClr val="000000"/>
                </a:solidFill>
                <a:latin typeface="Arial"/>
                <a:ea typeface="Arial"/>
                <a:cs typeface="Arial"/>
                <a:sym typeface="Arial"/>
              </a:rPr>
              <a:t>Discussion Question</a:t>
            </a:r>
          </a:p>
          <a:p>
            <a:pPr marL="0" marR="0" lvl="0" indent="0" algn="l">
              <a:lnSpc>
                <a:spcPct val="112500"/>
              </a:lnSpc>
              <a:spcBef>
                <a:spcPts val="0"/>
              </a:spcBef>
              <a:spcAft>
                <a:spcPts val="333"/>
              </a:spcAft>
              <a:buNone/>
            </a:pPr>
            <a:r>
              <a:rPr lang="en-US" sz="1466" i="1">
                <a:solidFill>
                  <a:srgbClr val="000000"/>
                </a:solidFill>
                <a:latin typeface="Arial"/>
                <a:ea typeface="Arial"/>
                <a:cs typeface="Arial"/>
                <a:sym typeface="Arial"/>
              </a:rPr>
              <a:t>Ask students how marketers have used facebook, myspace, linkedin or other social networks for marketing purposes. Ask them about YouTube and how that has changed marketing.</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0" name="Shape 260"/>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marL="0" marR="0" lvl="0" indent="0" algn="l">
              <a:lnSpc>
                <a:spcPct val="112500"/>
              </a:lnSpc>
              <a:spcBef>
                <a:spcPts val="0"/>
              </a:spcBef>
              <a:spcAft>
                <a:spcPts val="333"/>
              </a:spcAft>
              <a:buNone/>
            </a:pPr>
            <a:endParaRPr sz="1466">
              <a:solidFill>
                <a:srgbClr val="000000"/>
              </a:solidFill>
              <a:latin typeface="Arial"/>
              <a:ea typeface="Arial"/>
              <a:cs typeface="Arial"/>
              <a:sym typeface="Arial"/>
            </a:endParaRPr>
          </a:p>
          <a:p>
            <a:pPr marL="0" marR="0" lvl="0" indent="0" algn="l">
              <a:lnSpc>
                <a:spcPct val="112500"/>
              </a:lnSpc>
              <a:spcBef>
                <a:spcPts val="0"/>
              </a:spcBef>
              <a:spcAft>
                <a:spcPts val="333"/>
              </a:spcAft>
              <a:buNone/>
            </a:pPr>
            <a:r>
              <a:rPr lang="en-US" sz="1466" b="1">
                <a:solidFill>
                  <a:srgbClr val="000000"/>
                </a:solidFill>
                <a:latin typeface="Arial"/>
                <a:ea typeface="Arial"/>
                <a:cs typeface="Arial"/>
                <a:sym typeface="Arial"/>
              </a:rPr>
              <a:t>Discussion Question</a:t>
            </a:r>
          </a:p>
          <a:p>
            <a:pPr marL="0" marR="0" lvl="0" indent="0" algn="l">
              <a:lnSpc>
                <a:spcPct val="112500"/>
              </a:lnSpc>
              <a:spcBef>
                <a:spcPts val="0"/>
              </a:spcBef>
              <a:spcAft>
                <a:spcPts val="333"/>
              </a:spcAft>
              <a:buNone/>
            </a:pPr>
            <a:r>
              <a:rPr lang="en-US" sz="1466" i="1">
                <a:solidFill>
                  <a:srgbClr val="000000"/>
                </a:solidFill>
                <a:latin typeface="Arial"/>
                <a:ea typeface="Arial"/>
                <a:cs typeface="Arial"/>
                <a:sym typeface="Arial"/>
              </a:rPr>
              <a:t>Ask students how marketers have used facebook, myspace, linkedin or other social networks for marketing purposes. Ask them about YouTube and how that has changed marketing.</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0" name="Shape 270"/>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9" name="Shape 279"/>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9" name="Shape 289"/>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9" name="Shape 299"/>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marL="0" marR="0" lvl="0" indent="0" algn="l">
              <a:lnSpc>
                <a:spcPct val="112500"/>
              </a:lnSpc>
              <a:spcBef>
                <a:spcPts val="0"/>
              </a:spcBef>
              <a:spcAft>
                <a:spcPts val="333"/>
              </a:spcAft>
              <a:buNone/>
            </a:pPr>
            <a:r>
              <a:rPr lang="en-US" sz="1466">
                <a:solidFill>
                  <a:srgbClr val="000000"/>
                </a:solidFill>
                <a:latin typeface="Arial"/>
                <a:ea typeface="Arial"/>
                <a:cs typeface="Arial"/>
                <a:sym typeface="Arial"/>
              </a:rPr>
              <a:t>Stew Leonard’s is an interesting example. Stew Leonard, who operates a highly profitable four-store supermarket in Connecticut and New York, says that he sees $50,000 flying out of his store every time he sees a sulking customer. Why? Because his average customer spends about $100 a week, shops 50 weeks a year, and remains in the area for about 10 years. If the marketing process, the company creates value for target customers and builds strong relationships with them. To keep customers coming back, Stew Leonard’s has created the “Disneyland of dairy stores.” Rule 1—the customer is always right. Rule 2—If the customer is ever wrong, reread Rule 1.</a:t>
            </a:r>
          </a:p>
          <a:p>
            <a:pPr marL="0" marR="0" lvl="0" indent="0" algn="l">
              <a:lnSpc>
                <a:spcPct val="112500"/>
              </a:lnSpc>
              <a:spcBef>
                <a:spcPts val="0"/>
              </a:spcBef>
              <a:spcAft>
                <a:spcPts val="333"/>
              </a:spcAft>
              <a:buNone/>
            </a:pPr>
            <a:r>
              <a:rPr lang="en-US" sz="1466">
                <a:solidFill>
                  <a:srgbClr val="000000"/>
                </a:solidFill>
                <a:latin typeface="Arial"/>
                <a:ea typeface="Arial"/>
                <a:cs typeface="Arial"/>
                <a:sym typeface="Arial"/>
              </a:rPr>
              <a:t>You can find videos of Leonard’s stores on youtube.com which will give the students an idea of the atmosphere. </a:t>
            </a:r>
          </a:p>
          <a:p>
            <a:pPr marL="0" marR="0" lvl="0" indent="0" algn="l">
              <a:lnSpc>
                <a:spcPct val="112500"/>
              </a:lnSpc>
              <a:spcBef>
                <a:spcPts val="0"/>
              </a:spcBef>
              <a:spcAft>
                <a:spcPts val="333"/>
              </a:spcAft>
              <a:buNone/>
            </a:pPr>
            <a:endParaRPr sz="1466">
              <a:solidFill>
                <a:srgbClr val="000000"/>
              </a:solidFill>
              <a:latin typeface="Arial"/>
              <a:ea typeface="Arial"/>
              <a:cs typeface="Arial"/>
              <a:sym typeface="Arial"/>
            </a:endParaRPr>
          </a:p>
          <a:p>
            <a:pPr marL="0" marR="0" lvl="0" indent="0" algn="l">
              <a:lnSpc>
                <a:spcPct val="112500"/>
              </a:lnSpc>
              <a:spcBef>
                <a:spcPts val="0"/>
              </a:spcBef>
              <a:spcAft>
                <a:spcPts val="333"/>
              </a:spcAft>
              <a:buNone/>
            </a:pPr>
            <a:r>
              <a:rPr lang="en-US" sz="1466" b="1">
                <a:solidFill>
                  <a:srgbClr val="000000"/>
                </a:solidFill>
                <a:latin typeface="Arial"/>
                <a:ea typeface="Arial"/>
                <a:cs typeface="Arial"/>
                <a:sym typeface="Arial"/>
              </a:rPr>
              <a:t>Discussion Question</a:t>
            </a:r>
          </a:p>
          <a:p>
            <a:pPr marL="0" marR="0" lvl="0" indent="0" algn="l">
              <a:lnSpc>
                <a:spcPct val="112500"/>
              </a:lnSpc>
              <a:spcBef>
                <a:spcPts val="0"/>
              </a:spcBef>
              <a:spcAft>
                <a:spcPts val="333"/>
              </a:spcAft>
              <a:buNone/>
            </a:pPr>
            <a:r>
              <a:rPr lang="en-US" sz="1466" i="1">
                <a:solidFill>
                  <a:srgbClr val="000000"/>
                </a:solidFill>
                <a:latin typeface="Arial"/>
                <a:ea typeface="Arial"/>
                <a:cs typeface="Arial"/>
                <a:sym typeface="Arial"/>
              </a:rPr>
              <a:t>Ask students if they know of other retailers build this kind of exciting environment.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Shape 39"/>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 name="Shape 40"/>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marL="0" marR="0" lvl="0" indent="0" algn="l">
              <a:lnSpc>
                <a:spcPct val="112500"/>
              </a:lnSpc>
              <a:spcBef>
                <a:spcPts val="0"/>
              </a:spcBef>
              <a:spcAft>
                <a:spcPts val="333"/>
              </a:spcAft>
              <a:buNone/>
            </a:pPr>
            <a:endParaRPr sz="1466">
              <a:solidFill>
                <a:srgbClr val="000000"/>
              </a:solidFill>
              <a:latin typeface="Arial"/>
              <a:ea typeface="Arial"/>
              <a:cs typeface="Arial"/>
              <a:sym typeface="Arial"/>
            </a:endParaRPr>
          </a:p>
          <a:p>
            <a:pPr marL="0" marR="0" lvl="0" indent="0" algn="l">
              <a:lnSpc>
                <a:spcPct val="112500"/>
              </a:lnSpc>
              <a:spcBef>
                <a:spcPts val="0"/>
              </a:spcBef>
              <a:spcAft>
                <a:spcPts val="333"/>
              </a:spcAft>
              <a:buNone/>
            </a:pPr>
            <a:r>
              <a:rPr lang="en-US" sz="1466" b="1">
                <a:solidFill>
                  <a:srgbClr val="000000"/>
                </a:solidFill>
                <a:latin typeface="Arial"/>
                <a:ea typeface="Arial"/>
                <a:cs typeface="Arial"/>
                <a:sym typeface="Arial"/>
              </a:rPr>
              <a:t>Discussion Question</a:t>
            </a:r>
          </a:p>
          <a:p>
            <a:pPr marL="0" marR="0" lvl="0" indent="0" algn="l">
              <a:lnSpc>
                <a:spcPct val="112500"/>
              </a:lnSpc>
              <a:spcBef>
                <a:spcPts val="0"/>
              </a:spcBef>
              <a:spcAft>
                <a:spcPts val="333"/>
              </a:spcAft>
              <a:buNone/>
            </a:pPr>
            <a:r>
              <a:rPr lang="en-US" sz="1466" i="1">
                <a:solidFill>
                  <a:srgbClr val="000000"/>
                </a:solidFill>
                <a:latin typeface="Arial"/>
                <a:ea typeface="Arial"/>
                <a:cs typeface="Arial"/>
                <a:sym typeface="Arial"/>
              </a:rPr>
              <a:t>Ask students for examples of either national or local companies that are excellent at marketing and ask how they reflect the definition given in this slide.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Shape 309"/>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0" name="Shape 310"/>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0" name="Shape 320"/>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Shape 329"/>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0" name="Shape 330"/>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Shape 339"/>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0" name="Shape 340"/>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marL="0" marR="0" lvl="0" indent="0" algn="l">
              <a:lnSpc>
                <a:spcPct val="112500"/>
              </a:lnSpc>
              <a:spcBef>
                <a:spcPts val="0"/>
              </a:spcBef>
              <a:spcAft>
                <a:spcPts val="333"/>
              </a:spcAft>
              <a:buNone/>
            </a:pPr>
            <a:r>
              <a:rPr lang="en-US" sz="1466">
                <a:solidFill>
                  <a:srgbClr val="000000"/>
                </a:solidFill>
                <a:latin typeface="Arial"/>
                <a:ea typeface="Arial"/>
                <a:cs typeface="Arial"/>
                <a:sym typeface="Arial"/>
              </a:rPr>
              <a:t>Target focus changes to the ‘pay less’ part of the slogan, adjusting prices to compete with WalMart.</a:t>
            </a:r>
          </a:p>
          <a:p>
            <a:pPr marL="0" marR="0" lvl="0" indent="0" algn="l">
              <a:lnSpc>
                <a:spcPct val="112500"/>
              </a:lnSpc>
              <a:spcBef>
                <a:spcPts val="0"/>
              </a:spcBef>
              <a:spcAft>
                <a:spcPts val="333"/>
              </a:spcAft>
              <a:buNone/>
            </a:pPr>
            <a:endParaRPr sz="1466">
              <a:solidFill>
                <a:srgbClr val="000000"/>
              </a:solidFill>
              <a:latin typeface="Arial"/>
              <a:ea typeface="Arial"/>
              <a:cs typeface="Arial"/>
              <a:sym typeface="Arial"/>
            </a:endParaRPr>
          </a:p>
          <a:p>
            <a:pPr marL="0" marR="0" lvl="0" indent="0" algn="l">
              <a:lnSpc>
                <a:spcPct val="112500"/>
              </a:lnSpc>
              <a:spcBef>
                <a:spcPts val="0"/>
              </a:spcBef>
              <a:spcAft>
                <a:spcPts val="333"/>
              </a:spcAft>
              <a:buNone/>
            </a:pPr>
            <a:r>
              <a:rPr lang="en-US" sz="1466">
                <a:solidFill>
                  <a:srgbClr val="000000"/>
                </a:solidFill>
                <a:latin typeface="Arial"/>
                <a:ea typeface="Arial"/>
                <a:cs typeface="Arial"/>
                <a:sym typeface="Arial"/>
              </a:rPr>
              <a:t>This is a good slide to prompt discussion on personal observations and experiences.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0" name="Shape 350"/>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Shape 358"/>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9" name="Shape 359"/>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Shape 368"/>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9" name="Shape 369"/>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Shape 377"/>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8" name="Shape 378"/>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 name="Shape 49"/>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marL="0" marR="0" lvl="0" indent="0" algn="l">
              <a:lnSpc>
                <a:spcPct val="112500"/>
              </a:lnSpc>
              <a:spcBef>
                <a:spcPts val="0"/>
              </a:spcBef>
              <a:spcAft>
                <a:spcPts val="333"/>
              </a:spcAft>
              <a:buNone/>
            </a:pPr>
            <a:r>
              <a:rPr lang="en-US" sz="1466">
                <a:solidFill>
                  <a:srgbClr val="000000"/>
                </a:solidFill>
                <a:latin typeface="Arial"/>
                <a:ea typeface="Arial"/>
                <a:cs typeface="Arial"/>
                <a:sym typeface="Arial"/>
              </a:rPr>
              <a:t>This important figure shows marketing in</a:t>
            </a:r>
          </a:p>
          <a:p>
            <a:pPr marL="0" marR="0" lvl="0" indent="0" algn="l">
              <a:lnSpc>
                <a:spcPct val="112500"/>
              </a:lnSpc>
              <a:spcBef>
                <a:spcPts val="0"/>
              </a:spcBef>
              <a:spcAft>
                <a:spcPts val="333"/>
              </a:spcAft>
              <a:buNone/>
            </a:pPr>
            <a:r>
              <a:rPr lang="en-US" sz="1466">
                <a:solidFill>
                  <a:srgbClr val="000000"/>
                </a:solidFill>
                <a:latin typeface="Arial"/>
                <a:ea typeface="Arial"/>
                <a:cs typeface="Arial"/>
                <a:sym typeface="Arial"/>
              </a:rPr>
              <a:t>a nutshell! By creating value </a:t>
            </a:r>
            <a:r>
              <a:rPr lang="en-US" sz="1466" i="1">
                <a:solidFill>
                  <a:srgbClr val="000000"/>
                </a:solidFill>
                <a:latin typeface="Arial"/>
                <a:ea typeface="Arial"/>
                <a:cs typeface="Arial"/>
                <a:sym typeface="Arial"/>
              </a:rPr>
              <a:t>for customers,</a:t>
            </a:r>
          </a:p>
          <a:p>
            <a:pPr marL="0" marR="0" lvl="0" indent="0" algn="l">
              <a:lnSpc>
                <a:spcPct val="112500"/>
              </a:lnSpc>
              <a:spcBef>
                <a:spcPts val="0"/>
              </a:spcBef>
              <a:spcAft>
                <a:spcPts val="333"/>
              </a:spcAft>
              <a:buNone/>
            </a:pPr>
            <a:r>
              <a:rPr lang="en-US" sz="1466">
                <a:solidFill>
                  <a:srgbClr val="000000"/>
                </a:solidFill>
                <a:latin typeface="Arial"/>
                <a:ea typeface="Arial"/>
                <a:cs typeface="Arial"/>
                <a:sym typeface="Arial"/>
              </a:rPr>
              <a:t>marketers capture value </a:t>
            </a:r>
            <a:r>
              <a:rPr lang="en-US" sz="1466" i="1">
                <a:solidFill>
                  <a:srgbClr val="000000"/>
                </a:solidFill>
                <a:latin typeface="Arial"/>
                <a:ea typeface="Arial"/>
                <a:cs typeface="Arial"/>
                <a:sym typeface="Arial"/>
              </a:rPr>
              <a:t>from customers in</a:t>
            </a:r>
          </a:p>
          <a:p>
            <a:pPr marL="0" marR="0" lvl="0" indent="0" algn="l">
              <a:lnSpc>
                <a:spcPct val="112500"/>
              </a:lnSpc>
              <a:spcBef>
                <a:spcPts val="0"/>
              </a:spcBef>
              <a:spcAft>
                <a:spcPts val="333"/>
              </a:spcAft>
              <a:buNone/>
            </a:pPr>
            <a:r>
              <a:rPr lang="en-US" sz="1466">
                <a:solidFill>
                  <a:srgbClr val="000000"/>
                </a:solidFill>
                <a:latin typeface="Arial"/>
                <a:ea typeface="Arial"/>
                <a:cs typeface="Arial"/>
                <a:sym typeface="Arial"/>
              </a:rPr>
              <a:t>return. This five-step process forms the</a:t>
            </a:r>
          </a:p>
          <a:p>
            <a:pPr marL="0" marR="0" lvl="0" indent="0" algn="l">
              <a:lnSpc>
                <a:spcPct val="112500"/>
              </a:lnSpc>
              <a:spcBef>
                <a:spcPts val="0"/>
              </a:spcBef>
              <a:spcAft>
                <a:spcPts val="333"/>
              </a:spcAft>
              <a:buNone/>
            </a:pPr>
            <a:r>
              <a:rPr lang="en-US" sz="1466">
                <a:solidFill>
                  <a:srgbClr val="000000"/>
                </a:solidFill>
                <a:latin typeface="Arial"/>
                <a:ea typeface="Arial"/>
                <a:cs typeface="Arial"/>
                <a:sym typeface="Arial"/>
              </a:rPr>
              <a:t>marketing framework for the rest of</a:t>
            </a:r>
          </a:p>
          <a:p>
            <a:pPr marL="0" marR="0" lvl="0" indent="0" algn="l">
              <a:lnSpc>
                <a:spcPct val="112500"/>
              </a:lnSpc>
              <a:spcBef>
                <a:spcPts val="0"/>
              </a:spcBef>
              <a:spcAft>
                <a:spcPts val="333"/>
              </a:spcAft>
              <a:buNone/>
            </a:pPr>
            <a:r>
              <a:rPr lang="en-US" sz="1466">
                <a:solidFill>
                  <a:srgbClr val="000000"/>
                </a:solidFill>
                <a:latin typeface="Arial"/>
                <a:ea typeface="Arial"/>
                <a:cs typeface="Arial"/>
                <a:sym typeface="Arial"/>
              </a:rPr>
              <a:t>the chapter and the remainder of the book.</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lvl="0">
              <a:spcBef>
                <a:spcPts val="0"/>
              </a:spcBef>
              <a:buNone/>
            </a:pPr>
            <a:endParaRPr sz="1466"/>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marL="0" marR="0" lvl="0" indent="0" algn="l">
              <a:lnSpc>
                <a:spcPct val="112500"/>
              </a:lnSpc>
              <a:spcBef>
                <a:spcPts val="0"/>
              </a:spcBef>
              <a:spcAft>
                <a:spcPts val="333"/>
              </a:spcAft>
              <a:buNone/>
            </a:pPr>
            <a:r>
              <a:rPr lang="en-US" sz="1466">
                <a:solidFill>
                  <a:srgbClr val="000000"/>
                </a:solidFill>
                <a:latin typeface="Arial"/>
                <a:ea typeface="Arial"/>
                <a:cs typeface="Arial"/>
                <a:sym typeface="Arial"/>
              </a:rPr>
              <a:t>Ask students what online retailers deliver exceptional value and satisfaction.</a:t>
            </a:r>
          </a:p>
          <a:p>
            <a:pPr marL="0" marR="0" lvl="0" indent="0" algn="l">
              <a:lnSpc>
                <a:spcPct val="112500"/>
              </a:lnSpc>
              <a:spcBef>
                <a:spcPts val="0"/>
              </a:spcBef>
              <a:spcAft>
                <a:spcPts val="333"/>
              </a:spcAft>
              <a:buNone/>
            </a:pPr>
            <a:endParaRPr sz="1466" b="1">
              <a:solidFill>
                <a:srgbClr val="000000"/>
              </a:solidFill>
              <a:latin typeface="Arial"/>
              <a:ea typeface="Arial"/>
              <a:cs typeface="Arial"/>
              <a:sym typeface="Arial"/>
            </a:endParaRPr>
          </a:p>
          <a:p>
            <a:pPr marL="0" marR="0" lvl="0" indent="0" algn="l">
              <a:lnSpc>
                <a:spcPct val="112500"/>
              </a:lnSpc>
              <a:spcBef>
                <a:spcPts val="0"/>
              </a:spcBef>
              <a:spcAft>
                <a:spcPts val="333"/>
              </a:spcAft>
              <a:buNone/>
            </a:pPr>
            <a:r>
              <a:rPr lang="en-US" sz="1466" b="1">
                <a:solidFill>
                  <a:srgbClr val="000000"/>
                </a:solidFill>
                <a:latin typeface="Arial"/>
                <a:ea typeface="Arial"/>
                <a:cs typeface="Arial"/>
                <a:sym typeface="Arial"/>
              </a:rPr>
              <a:t>Discussion Question</a:t>
            </a:r>
          </a:p>
          <a:p>
            <a:pPr marL="0" marR="0" lvl="0" indent="0" algn="l">
              <a:lnSpc>
                <a:spcPct val="112500"/>
              </a:lnSpc>
              <a:spcBef>
                <a:spcPts val="0"/>
              </a:spcBef>
              <a:spcAft>
                <a:spcPts val="333"/>
              </a:spcAft>
              <a:buNone/>
            </a:pPr>
            <a:r>
              <a:rPr lang="en-US" sz="1466" i="1">
                <a:solidFill>
                  <a:srgbClr val="000000"/>
                </a:solidFill>
                <a:latin typeface="Arial"/>
                <a:ea typeface="Arial"/>
                <a:cs typeface="Arial"/>
                <a:sym typeface="Arial"/>
              </a:rPr>
              <a:t>Why do marketer’s not always understand customer needs? How can they better identify customer needs?</a:t>
            </a:r>
          </a:p>
          <a:p>
            <a:pPr marL="0" marR="0" lvl="0" indent="0" algn="l">
              <a:lnSpc>
                <a:spcPct val="112500"/>
              </a:lnSpc>
              <a:spcBef>
                <a:spcPts val="0"/>
              </a:spcBef>
              <a:spcAft>
                <a:spcPts val="333"/>
              </a:spcAft>
              <a:buNone/>
            </a:pPr>
            <a:r>
              <a:rPr lang="en-US" sz="1466">
                <a:solidFill>
                  <a:srgbClr val="000000"/>
                </a:solidFill>
                <a:latin typeface="Arial"/>
                <a:ea typeface="Arial"/>
                <a:cs typeface="Arial"/>
                <a:sym typeface="Arial"/>
              </a:rPr>
              <a:t>Marketer’s often work in a vacuum and do not consider the customer’s needs as much as they should. Future chapters will talk about market research and marketing information, important tools for understanding customer’s needs. Students might be familiar with survey research or focus groups as techniques for gathering information</a:t>
            </a:r>
            <a:r>
              <a:rPr lang="en-US" sz="1466" i="1">
                <a:solidFill>
                  <a:srgbClr val="000000"/>
                </a:solidFill>
                <a:latin typeface="Arial"/>
                <a:ea typeface="Arial"/>
                <a:cs typeface="Arial"/>
                <a:sym typeface="Arial"/>
              </a:rPr>
              <a:t> or</a:t>
            </a:r>
            <a:r>
              <a:rPr lang="en-US" sz="1466">
                <a:solidFill>
                  <a:srgbClr val="000000"/>
                </a:solidFill>
                <a:latin typeface="Arial"/>
                <a:ea typeface="Arial"/>
                <a:cs typeface="Arial"/>
                <a:sym typeface="Arial"/>
              </a:rPr>
              <a:t> they might be asked for their zip code when they purchase in certain retailers</a:t>
            </a:r>
          </a:p>
          <a:p>
            <a:pPr marL="0" marR="0" lvl="0" indent="0" algn="l">
              <a:lnSpc>
                <a:spcPct val="112500"/>
              </a:lnSpc>
              <a:spcBef>
                <a:spcPts val="0"/>
              </a:spcBef>
              <a:spcAft>
                <a:spcPts val="333"/>
              </a:spcAft>
              <a:buNone/>
            </a:pPr>
            <a:endParaRPr sz="1466">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marL="0" marR="0" lvl="0" indent="0" algn="l">
              <a:lnSpc>
                <a:spcPct val="112500"/>
              </a:lnSpc>
              <a:spcBef>
                <a:spcPts val="0"/>
              </a:spcBef>
              <a:spcAft>
                <a:spcPts val="333"/>
              </a:spcAft>
              <a:buNone/>
            </a:pPr>
            <a:r>
              <a:rPr lang="en-US" sz="1466">
                <a:solidFill>
                  <a:srgbClr val="000000"/>
                </a:solidFill>
                <a:latin typeface="Arial"/>
                <a:ea typeface="Arial"/>
                <a:cs typeface="Arial"/>
                <a:sym typeface="Arial"/>
              </a:rPr>
              <a:t>Marketing consists of actions taken to build and maintain desirable exchange relationships with target audiences involving a product, service, idea, or other object. </a:t>
            </a:r>
          </a:p>
          <a:p>
            <a:pPr marL="0" marR="0" lvl="0" indent="0" algn="l">
              <a:lnSpc>
                <a:spcPct val="112500"/>
              </a:lnSpc>
              <a:spcBef>
                <a:spcPts val="0"/>
              </a:spcBef>
              <a:spcAft>
                <a:spcPts val="333"/>
              </a:spcAft>
              <a:buNone/>
            </a:pPr>
            <a:r>
              <a:rPr lang="en-US" sz="1466">
                <a:solidFill>
                  <a:srgbClr val="000000"/>
                </a:solidFill>
                <a:latin typeface="Arial"/>
                <a:ea typeface="Arial"/>
                <a:cs typeface="Arial"/>
                <a:sym typeface="Arial"/>
              </a:rPr>
              <a:t>Beyond simply attracting new customers and creating transactions, the goal is to </a:t>
            </a:r>
            <a:r>
              <a:rPr lang="en-US" sz="1466" u="sng">
                <a:solidFill>
                  <a:srgbClr val="000000"/>
                </a:solidFill>
                <a:latin typeface="Arial"/>
                <a:ea typeface="Arial"/>
                <a:cs typeface="Arial"/>
                <a:sym typeface="Arial"/>
              </a:rPr>
              <a:t>retain</a:t>
            </a:r>
            <a:r>
              <a:rPr lang="en-US" sz="1466">
                <a:solidFill>
                  <a:srgbClr val="000000"/>
                </a:solidFill>
                <a:latin typeface="Arial"/>
                <a:ea typeface="Arial"/>
                <a:cs typeface="Arial"/>
                <a:sym typeface="Arial"/>
              </a:rPr>
              <a:t> customers and grow their business with the company. </a:t>
            </a:r>
          </a:p>
          <a:p>
            <a:pPr marL="0" marR="0" lvl="0" indent="0" algn="l">
              <a:lnSpc>
                <a:spcPct val="112500"/>
              </a:lnSpc>
              <a:spcBef>
                <a:spcPts val="0"/>
              </a:spcBef>
              <a:spcAft>
                <a:spcPts val="333"/>
              </a:spcAft>
              <a:buNone/>
            </a:pPr>
            <a:endParaRPr sz="1466">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pPr marL="0" marR="0" lvl="0" indent="0" algn="l">
              <a:lnSpc>
                <a:spcPct val="112500"/>
              </a:lnSpc>
              <a:spcBef>
                <a:spcPts val="0"/>
              </a:spcBef>
              <a:spcAft>
                <a:spcPts val="333"/>
              </a:spcAft>
              <a:buNone/>
            </a:pPr>
            <a:r>
              <a:rPr lang="en-US" sz="1466">
                <a:solidFill>
                  <a:srgbClr val="000000"/>
                </a:solidFill>
                <a:latin typeface="Arial"/>
                <a:ea typeface="Arial"/>
                <a:cs typeface="Arial"/>
                <a:sym typeface="Arial"/>
              </a:rPr>
              <a:t>Arrows represent relationships</a:t>
            </a:r>
          </a:p>
          <a:p>
            <a:pPr marL="0" marR="0" lvl="0" indent="0" algn="l">
              <a:lnSpc>
                <a:spcPct val="112500"/>
              </a:lnSpc>
              <a:spcBef>
                <a:spcPts val="0"/>
              </a:spcBef>
              <a:spcAft>
                <a:spcPts val="333"/>
              </a:spcAft>
              <a:buNone/>
            </a:pPr>
            <a:r>
              <a:rPr lang="en-US" sz="1466">
                <a:solidFill>
                  <a:srgbClr val="000000"/>
                </a:solidFill>
                <a:latin typeface="Arial"/>
                <a:ea typeface="Arial"/>
                <a:cs typeface="Arial"/>
                <a:sym typeface="Arial"/>
              </a:rPr>
              <a:t>that must be developed and</a:t>
            </a:r>
          </a:p>
          <a:p>
            <a:pPr marL="0" marR="0" lvl="0" indent="0" algn="l">
              <a:lnSpc>
                <a:spcPct val="112500"/>
              </a:lnSpc>
              <a:spcBef>
                <a:spcPts val="0"/>
              </a:spcBef>
              <a:spcAft>
                <a:spcPts val="333"/>
              </a:spcAft>
              <a:buNone/>
            </a:pPr>
            <a:r>
              <a:rPr lang="en-US" sz="1466">
                <a:solidFill>
                  <a:srgbClr val="000000"/>
                </a:solidFill>
                <a:latin typeface="Arial"/>
                <a:ea typeface="Arial"/>
                <a:cs typeface="Arial"/>
                <a:sym typeface="Arial"/>
              </a:rPr>
              <a:t>managed to create customer</a:t>
            </a:r>
          </a:p>
          <a:p>
            <a:pPr marL="0" marR="0" lvl="0" indent="0" algn="l">
              <a:lnSpc>
                <a:spcPct val="112500"/>
              </a:lnSpc>
              <a:spcBef>
                <a:spcPts val="0"/>
              </a:spcBef>
              <a:spcAft>
                <a:spcPts val="333"/>
              </a:spcAft>
              <a:buNone/>
            </a:pPr>
            <a:r>
              <a:rPr lang="en-US" sz="1466">
                <a:solidFill>
                  <a:srgbClr val="000000"/>
                </a:solidFill>
                <a:latin typeface="Arial"/>
                <a:ea typeface="Arial"/>
                <a:cs typeface="Arial"/>
                <a:sym typeface="Arial"/>
              </a:rPr>
              <a:t>value and profitable customer</a:t>
            </a:r>
          </a:p>
          <a:p>
            <a:pPr marL="0" marR="0" lvl="0" indent="0" algn="l">
              <a:lnSpc>
                <a:spcPct val="112500"/>
              </a:lnSpc>
              <a:spcBef>
                <a:spcPts val="0"/>
              </a:spcBef>
              <a:spcAft>
                <a:spcPts val="333"/>
              </a:spcAft>
              <a:buNone/>
            </a:pPr>
            <a:r>
              <a:rPr lang="en-US" sz="1466">
                <a:solidFill>
                  <a:srgbClr val="000000"/>
                </a:solidFill>
                <a:latin typeface="Arial"/>
                <a:ea typeface="Arial"/>
                <a:cs typeface="Arial"/>
                <a:sym typeface="Arial"/>
              </a:rPr>
              <a:t>relationships.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txBox="1">
            <a:spLocks noGrp="1"/>
          </p:cNvSpPr>
          <p:nvPr>
            <p:ph type="ctrTitle"/>
          </p:nvPr>
        </p:nvSpPr>
        <p:spPr>
          <a:xfrm>
            <a:off x="914400" y="3048000"/>
            <a:ext cx="8331200" cy="1219199"/>
          </a:xfrm>
          <a:prstGeom prst="rect">
            <a:avLst/>
          </a:prstGeom>
          <a:noFill/>
          <a:ln>
            <a:noFill/>
          </a:ln>
        </p:spPr>
        <p:txBody>
          <a:bodyPr lIns="91425" tIns="91425" rIns="91425" bIns="91425" anchor="t"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9" name="Shape 9"/>
          <p:cNvSpPr txBox="1">
            <a:spLocks noGrp="1"/>
          </p:cNvSpPr>
          <p:nvPr>
            <p:ph type="subTitle" idx="1"/>
          </p:nvPr>
        </p:nvSpPr>
        <p:spPr>
          <a:xfrm>
            <a:off x="1828800" y="4572000"/>
            <a:ext cx="6502399" cy="914400"/>
          </a:xfrm>
          <a:prstGeom prst="rect">
            <a:avLst/>
          </a:prstGeom>
          <a:noFill/>
          <a:ln>
            <a:noFill/>
          </a:ln>
        </p:spPr>
        <p:txBody>
          <a:bodyPr lIns="91425" tIns="91425" rIns="91425" bIns="91425" anchor="t" anchorCtr="0"/>
          <a:lstStyle>
            <a:lvl1pPr lvl="0" algn="ctr">
              <a:spcBef>
                <a:spcPts val="0"/>
              </a:spcBef>
              <a:buSzPct val="100000"/>
              <a:defRPr sz="3200"/>
            </a:lvl1pPr>
            <a:lvl2pPr lvl="1" algn="ctr">
              <a:spcBef>
                <a:spcPts val="0"/>
              </a:spcBef>
              <a:buSzPct val="100000"/>
              <a:defRPr sz="3200"/>
            </a:lvl2pPr>
            <a:lvl3pPr lvl="2" algn="ctr">
              <a:spcBef>
                <a:spcPts val="0"/>
              </a:spcBef>
              <a:buSzPct val="100000"/>
              <a:defRPr sz="3200"/>
            </a:lvl3pPr>
            <a:lvl4pPr lvl="3" algn="ctr">
              <a:spcBef>
                <a:spcPts val="0"/>
              </a:spcBef>
              <a:buSzPct val="100000"/>
              <a:defRPr sz="3200"/>
            </a:lvl4pPr>
            <a:lvl5pPr lvl="4" algn="ctr">
              <a:spcBef>
                <a:spcPts val="0"/>
              </a:spcBef>
              <a:buSzPct val="100000"/>
              <a:defRPr sz="3200"/>
            </a:lvl5pPr>
            <a:lvl6pPr lvl="5" algn="ctr">
              <a:spcBef>
                <a:spcPts val="0"/>
              </a:spcBef>
              <a:buSzPct val="100000"/>
              <a:defRPr sz="3200"/>
            </a:lvl6pPr>
            <a:lvl7pPr lvl="6" algn="ctr">
              <a:spcBef>
                <a:spcPts val="0"/>
              </a:spcBef>
              <a:buSzPct val="100000"/>
              <a:defRPr sz="3200"/>
            </a:lvl7pPr>
            <a:lvl8pPr lvl="7" algn="ctr">
              <a:spcBef>
                <a:spcPts val="0"/>
              </a:spcBef>
              <a:buSzPct val="100000"/>
              <a:defRPr sz="3200"/>
            </a:lvl8pPr>
            <a:lvl9pPr lvl="8" algn="ctr">
              <a:spcBef>
                <a:spcPts val="0"/>
              </a:spcBef>
              <a:buSzPct val="100000"/>
              <a:defRPr sz="32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304800" y="304800"/>
            <a:ext cx="9550400" cy="914400"/>
          </a:xfrm>
          <a:prstGeom prst="rect">
            <a:avLst/>
          </a:prstGeom>
          <a:noFill/>
          <a:ln>
            <a:noFill/>
          </a:ln>
        </p:spPr>
        <p:txBody>
          <a:bodyPr lIns="91425" tIns="91425" rIns="91425" bIns="91425" anchor="t" anchorCtr="0"/>
          <a:lstStyle>
            <a:lvl1pPr lvl="0">
              <a:spcBef>
                <a:spcPts val="0"/>
              </a:spcBef>
              <a:buSzPct val="99224"/>
              <a:defRPr sz="4266"/>
            </a:lvl1pPr>
            <a:lvl2pPr lvl="1">
              <a:spcBef>
                <a:spcPts val="0"/>
              </a:spcBef>
              <a:buSzPct val="99224"/>
              <a:defRPr sz="4266"/>
            </a:lvl2pPr>
            <a:lvl3pPr lvl="2">
              <a:spcBef>
                <a:spcPts val="0"/>
              </a:spcBef>
              <a:buSzPct val="99224"/>
              <a:defRPr sz="4266"/>
            </a:lvl3pPr>
            <a:lvl4pPr lvl="3">
              <a:spcBef>
                <a:spcPts val="0"/>
              </a:spcBef>
              <a:buSzPct val="99224"/>
              <a:defRPr sz="4266"/>
            </a:lvl4pPr>
            <a:lvl5pPr lvl="4">
              <a:spcBef>
                <a:spcPts val="0"/>
              </a:spcBef>
              <a:buSzPct val="99224"/>
              <a:defRPr sz="4266"/>
            </a:lvl5pPr>
            <a:lvl6pPr lvl="5">
              <a:spcBef>
                <a:spcPts val="0"/>
              </a:spcBef>
              <a:buSzPct val="99224"/>
              <a:defRPr sz="4266"/>
            </a:lvl6pPr>
            <a:lvl7pPr lvl="6">
              <a:spcBef>
                <a:spcPts val="0"/>
              </a:spcBef>
              <a:buSzPct val="99224"/>
              <a:defRPr sz="4266"/>
            </a:lvl7pPr>
            <a:lvl8pPr lvl="7">
              <a:spcBef>
                <a:spcPts val="0"/>
              </a:spcBef>
              <a:buSzPct val="99224"/>
              <a:defRPr sz="4266"/>
            </a:lvl8pPr>
            <a:lvl9pPr lvl="8">
              <a:spcBef>
                <a:spcPts val="0"/>
              </a:spcBef>
              <a:buSzPct val="99224"/>
              <a:defRPr sz="4266"/>
            </a:lvl9pPr>
          </a:lstStyle>
          <a:p>
            <a:endParaRPr/>
          </a:p>
        </p:txBody>
      </p:sp>
      <p:sp>
        <p:nvSpPr>
          <p:cNvPr id="12" name="Shape 12"/>
          <p:cNvSpPr txBox="1">
            <a:spLocks noGrp="1"/>
          </p:cNvSpPr>
          <p:nvPr>
            <p:ph type="body" idx="1"/>
          </p:nvPr>
        </p:nvSpPr>
        <p:spPr>
          <a:xfrm>
            <a:off x="304800" y="1828800"/>
            <a:ext cx="9550400" cy="5486399"/>
          </a:xfrm>
          <a:prstGeom prst="rect">
            <a:avLst/>
          </a:prstGeom>
          <a:noFill/>
          <a:ln>
            <a:noFill/>
          </a:ln>
        </p:spPr>
        <p:txBody>
          <a:bodyPr lIns="91425" tIns="91425" rIns="91425" bIns="91425" anchor="t" anchorCtr="0"/>
          <a:lstStyle>
            <a:lvl1pPr lvl="0">
              <a:spcBef>
                <a:spcPts val="0"/>
              </a:spcBef>
              <a:buSzPct val="98765"/>
              <a:buChar char="●"/>
              <a:defRPr sz="2666"/>
            </a:lvl1pPr>
            <a:lvl2pPr lvl="1">
              <a:spcBef>
                <a:spcPts val="0"/>
              </a:spcBef>
              <a:buSzPct val="98765"/>
              <a:buChar char="○"/>
              <a:defRPr sz="2666"/>
            </a:lvl2pPr>
            <a:lvl3pPr lvl="2">
              <a:spcBef>
                <a:spcPts val="0"/>
              </a:spcBef>
              <a:buSzPct val="98765"/>
              <a:buChar char="■"/>
              <a:defRPr sz="2666"/>
            </a:lvl3pPr>
            <a:lvl4pPr lvl="3">
              <a:spcBef>
                <a:spcPts val="0"/>
              </a:spcBef>
              <a:buSzPct val="98765"/>
              <a:buChar char="●"/>
              <a:defRPr sz="2666"/>
            </a:lvl4pPr>
            <a:lvl5pPr lvl="4">
              <a:spcBef>
                <a:spcPts val="0"/>
              </a:spcBef>
              <a:buSzPct val="98765"/>
              <a:buChar char="○"/>
              <a:defRPr sz="2666"/>
            </a:lvl5pPr>
            <a:lvl6pPr lvl="5">
              <a:spcBef>
                <a:spcPts val="0"/>
              </a:spcBef>
              <a:buSzPct val="98765"/>
              <a:buChar char="■"/>
              <a:defRPr sz="2666"/>
            </a:lvl6pPr>
            <a:lvl7pPr lvl="6">
              <a:spcBef>
                <a:spcPts val="0"/>
              </a:spcBef>
              <a:buSzPct val="98765"/>
              <a:buChar char="●"/>
              <a:defRPr sz="2666"/>
            </a:lvl7pPr>
            <a:lvl8pPr lvl="7">
              <a:spcBef>
                <a:spcPts val="0"/>
              </a:spcBef>
              <a:buSzPct val="98765"/>
              <a:buChar char="○"/>
              <a:defRPr sz="2666"/>
            </a:lvl8pPr>
            <a:lvl9pPr lvl="8">
              <a:spcBef>
                <a:spcPts val="0"/>
              </a:spcBef>
              <a:buSzPct val="98765"/>
              <a:buChar char="■"/>
              <a:defRPr sz="2666"/>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04800" y="304800"/>
            <a:ext cx="9550400" cy="914400"/>
          </a:xfrm>
          <a:prstGeom prst="rect">
            <a:avLst/>
          </a:prstGeom>
          <a:noFill/>
          <a:ln>
            <a:noFill/>
          </a:ln>
        </p:spPr>
        <p:txBody>
          <a:bodyPr lIns="91425" tIns="91425" rIns="91425" bIns="91425" anchor="t" anchorCtr="0"/>
          <a:lstStyle>
            <a:lvl1pPr lvl="0">
              <a:spcBef>
                <a:spcPts val="0"/>
              </a:spcBef>
              <a:buSzPct val="99224"/>
              <a:defRPr sz="4266"/>
            </a:lvl1pPr>
            <a:lvl2pPr lvl="1">
              <a:spcBef>
                <a:spcPts val="0"/>
              </a:spcBef>
              <a:buSzPct val="99224"/>
              <a:defRPr sz="4266"/>
            </a:lvl2pPr>
            <a:lvl3pPr lvl="2">
              <a:spcBef>
                <a:spcPts val="0"/>
              </a:spcBef>
              <a:buSzPct val="99224"/>
              <a:defRPr sz="4266"/>
            </a:lvl3pPr>
            <a:lvl4pPr lvl="3">
              <a:spcBef>
                <a:spcPts val="0"/>
              </a:spcBef>
              <a:buSzPct val="99224"/>
              <a:defRPr sz="4266"/>
            </a:lvl4pPr>
            <a:lvl5pPr lvl="4">
              <a:spcBef>
                <a:spcPts val="0"/>
              </a:spcBef>
              <a:buSzPct val="99224"/>
              <a:defRPr sz="4266"/>
            </a:lvl5pPr>
            <a:lvl6pPr lvl="5">
              <a:spcBef>
                <a:spcPts val="0"/>
              </a:spcBef>
              <a:buSzPct val="99224"/>
              <a:defRPr sz="4266"/>
            </a:lvl6pPr>
            <a:lvl7pPr lvl="6">
              <a:spcBef>
                <a:spcPts val="0"/>
              </a:spcBef>
              <a:buSzPct val="99224"/>
              <a:defRPr sz="4266"/>
            </a:lvl7pPr>
            <a:lvl8pPr lvl="7">
              <a:spcBef>
                <a:spcPts val="0"/>
              </a:spcBef>
              <a:buSzPct val="99224"/>
              <a:defRPr sz="4266"/>
            </a:lvl8pPr>
            <a:lvl9pPr lvl="8">
              <a:spcBef>
                <a:spcPts val="0"/>
              </a:spcBef>
              <a:buSzPct val="99224"/>
              <a:defRPr sz="4266"/>
            </a:lvl9pPr>
          </a:lstStyle>
          <a:p>
            <a:endParaRPr/>
          </a:p>
        </p:txBody>
      </p:sp>
      <p:sp>
        <p:nvSpPr>
          <p:cNvPr id="15" name="Shape 15"/>
          <p:cNvSpPr txBox="1">
            <a:spLocks noGrp="1"/>
          </p:cNvSpPr>
          <p:nvPr>
            <p:ph type="body" idx="1"/>
          </p:nvPr>
        </p:nvSpPr>
        <p:spPr>
          <a:xfrm>
            <a:off x="304800" y="1828800"/>
            <a:ext cx="4470399" cy="5486399"/>
          </a:xfrm>
          <a:prstGeom prst="rect">
            <a:avLst/>
          </a:prstGeom>
          <a:noFill/>
          <a:ln>
            <a:noFill/>
          </a:ln>
        </p:spPr>
        <p:txBody>
          <a:bodyPr lIns="91425" tIns="91425" rIns="91425" bIns="91425" anchor="t" anchorCtr="0"/>
          <a:lstStyle>
            <a:lvl1pPr lvl="0">
              <a:spcBef>
                <a:spcPts val="0"/>
              </a:spcBef>
              <a:buSzPct val="98765"/>
              <a:buChar char="●"/>
              <a:defRPr sz="2666"/>
            </a:lvl1pPr>
            <a:lvl2pPr lvl="1">
              <a:spcBef>
                <a:spcPts val="0"/>
              </a:spcBef>
              <a:buSzPct val="98765"/>
              <a:buChar char="○"/>
              <a:defRPr sz="2666"/>
            </a:lvl2pPr>
            <a:lvl3pPr lvl="2">
              <a:spcBef>
                <a:spcPts val="0"/>
              </a:spcBef>
              <a:buSzPct val="98765"/>
              <a:buChar char="■"/>
              <a:defRPr sz="2666"/>
            </a:lvl3pPr>
            <a:lvl4pPr lvl="3">
              <a:spcBef>
                <a:spcPts val="0"/>
              </a:spcBef>
              <a:buSzPct val="98765"/>
              <a:buChar char="●"/>
              <a:defRPr sz="2666"/>
            </a:lvl4pPr>
            <a:lvl5pPr lvl="4">
              <a:spcBef>
                <a:spcPts val="0"/>
              </a:spcBef>
              <a:buSzPct val="98765"/>
              <a:buChar char="○"/>
              <a:defRPr sz="2666"/>
            </a:lvl5pPr>
            <a:lvl6pPr lvl="5">
              <a:spcBef>
                <a:spcPts val="0"/>
              </a:spcBef>
              <a:buSzPct val="98765"/>
              <a:buChar char="■"/>
              <a:defRPr sz="2666"/>
            </a:lvl6pPr>
            <a:lvl7pPr lvl="6">
              <a:spcBef>
                <a:spcPts val="0"/>
              </a:spcBef>
              <a:buSzPct val="98765"/>
              <a:buChar char="●"/>
              <a:defRPr sz="2666"/>
            </a:lvl7pPr>
            <a:lvl8pPr lvl="7">
              <a:spcBef>
                <a:spcPts val="0"/>
              </a:spcBef>
              <a:buSzPct val="98765"/>
              <a:buChar char="○"/>
              <a:defRPr sz="2666"/>
            </a:lvl8pPr>
            <a:lvl9pPr lvl="8">
              <a:spcBef>
                <a:spcPts val="0"/>
              </a:spcBef>
              <a:buSzPct val="98765"/>
              <a:buChar char="■"/>
              <a:defRPr sz="2666"/>
            </a:lvl9pPr>
          </a:lstStyle>
          <a:p>
            <a:endParaRPr/>
          </a:p>
        </p:txBody>
      </p:sp>
      <p:sp>
        <p:nvSpPr>
          <p:cNvPr id="16" name="Shape 16"/>
          <p:cNvSpPr txBox="1">
            <a:spLocks noGrp="1"/>
          </p:cNvSpPr>
          <p:nvPr>
            <p:ph type="body" idx="2"/>
          </p:nvPr>
        </p:nvSpPr>
        <p:spPr>
          <a:xfrm>
            <a:off x="5384800" y="1828800"/>
            <a:ext cx="4470399" cy="5486399"/>
          </a:xfrm>
          <a:prstGeom prst="rect">
            <a:avLst/>
          </a:prstGeom>
          <a:noFill/>
          <a:ln>
            <a:noFill/>
          </a:ln>
        </p:spPr>
        <p:txBody>
          <a:bodyPr lIns="91425" tIns="91425" rIns="91425" bIns="91425" anchor="t" anchorCtr="0"/>
          <a:lstStyle>
            <a:lvl1pPr lvl="0">
              <a:spcBef>
                <a:spcPts val="0"/>
              </a:spcBef>
              <a:buSzPct val="98765"/>
              <a:buChar char="●"/>
              <a:defRPr sz="2666"/>
            </a:lvl1pPr>
            <a:lvl2pPr lvl="1">
              <a:spcBef>
                <a:spcPts val="0"/>
              </a:spcBef>
              <a:buSzPct val="98765"/>
              <a:buChar char="○"/>
              <a:defRPr sz="2666"/>
            </a:lvl2pPr>
            <a:lvl3pPr lvl="2">
              <a:spcBef>
                <a:spcPts val="0"/>
              </a:spcBef>
              <a:buSzPct val="98765"/>
              <a:buChar char="■"/>
              <a:defRPr sz="2666"/>
            </a:lvl3pPr>
            <a:lvl4pPr lvl="3">
              <a:spcBef>
                <a:spcPts val="0"/>
              </a:spcBef>
              <a:buSzPct val="98765"/>
              <a:buChar char="●"/>
              <a:defRPr sz="2666"/>
            </a:lvl4pPr>
            <a:lvl5pPr lvl="4">
              <a:spcBef>
                <a:spcPts val="0"/>
              </a:spcBef>
              <a:buSzPct val="98765"/>
              <a:buChar char="○"/>
              <a:defRPr sz="2666"/>
            </a:lvl5pPr>
            <a:lvl6pPr lvl="5">
              <a:spcBef>
                <a:spcPts val="0"/>
              </a:spcBef>
              <a:buSzPct val="98765"/>
              <a:buChar char="■"/>
              <a:defRPr sz="2666"/>
            </a:lvl6pPr>
            <a:lvl7pPr lvl="6">
              <a:spcBef>
                <a:spcPts val="0"/>
              </a:spcBef>
              <a:buSzPct val="98765"/>
              <a:buChar char="●"/>
              <a:defRPr sz="2666"/>
            </a:lvl7pPr>
            <a:lvl8pPr lvl="7">
              <a:spcBef>
                <a:spcPts val="0"/>
              </a:spcBef>
              <a:buSzPct val="98765"/>
              <a:buChar char="○"/>
              <a:defRPr sz="2666"/>
            </a:lvl8pPr>
            <a:lvl9pPr lvl="8">
              <a:spcBef>
                <a:spcPts val="0"/>
              </a:spcBef>
              <a:buSzPct val="98765"/>
              <a:buChar char="■"/>
              <a:defRPr sz="2666"/>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17"/>
        <p:cNvGrpSpPr/>
        <p:nvPr/>
      </p:nvGrpSpPr>
      <p:grpSpPr>
        <a:xfrm>
          <a:off x="0" y="0"/>
          <a:ext cx="0" cy="0"/>
          <a:chOff x="0" y="0"/>
          <a:chExt cx="0" cy="0"/>
        </a:xfrm>
      </p:grpSpPr>
      <p:sp>
        <p:nvSpPr>
          <p:cNvPr id="18" name="Shape 18"/>
          <p:cNvSpPr txBox="1">
            <a:spLocks noGrp="1"/>
          </p:cNvSpPr>
          <p:nvPr>
            <p:ph type="body" idx="1"/>
          </p:nvPr>
        </p:nvSpPr>
        <p:spPr>
          <a:xfrm>
            <a:off x="304800" y="6705600"/>
            <a:ext cx="9550400" cy="609599"/>
          </a:xfrm>
          <a:prstGeom prst="rect">
            <a:avLst/>
          </a:prstGeom>
          <a:noFill/>
          <a:ln>
            <a:noFill/>
          </a:ln>
        </p:spPr>
        <p:txBody>
          <a:bodyPr lIns="91425" tIns="91425" rIns="91425" bIns="91425" anchor="t" anchorCtr="0"/>
          <a:lstStyle>
            <a:lvl1pPr lvl="0" algn="ctr">
              <a:spcBef>
                <a:spcPts val="0"/>
              </a:spcBef>
              <a:buSzPct val="100000"/>
              <a:buChar char="●"/>
              <a:defRPr sz="3200"/>
            </a:lvl1pPr>
            <a:lvl2pPr lvl="1" algn="ctr">
              <a:spcBef>
                <a:spcPts val="0"/>
              </a:spcBef>
              <a:buSzPct val="100000"/>
              <a:buChar char="○"/>
              <a:defRPr sz="3200"/>
            </a:lvl2pPr>
            <a:lvl3pPr lvl="2" algn="ctr">
              <a:spcBef>
                <a:spcPts val="0"/>
              </a:spcBef>
              <a:buSzPct val="100000"/>
              <a:buChar char="■"/>
              <a:defRPr sz="3200"/>
            </a:lvl3pPr>
            <a:lvl4pPr lvl="3" algn="ctr">
              <a:spcBef>
                <a:spcPts val="0"/>
              </a:spcBef>
              <a:buSzPct val="100000"/>
              <a:buChar char="●"/>
              <a:defRPr sz="3200"/>
            </a:lvl4pPr>
            <a:lvl5pPr lvl="4" algn="ctr">
              <a:spcBef>
                <a:spcPts val="0"/>
              </a:spcBef>
              <a:buSzPct val="100000"/>
              <a:buChar char="○"/>
              <a:defRPr sz="3200"/>
            </a:lvl5pPr>
            <a:lvl6pPr lvl="5" algn="ctr">
              <a:spcBef>
                <a:spcPts val="0"/>
              </a:spcBef>
              <a:buSzPct val="100000"/>
              <a:buChar char="■"/>
              <a:defRPr sz="3200"/>
            </a:lvl6pPr>
            <a:lvl7pPr lvl="6" algn="ctr">
              <a:spcBef>
                <a:spcPts val="0"/>
              </a:spcBef>
              <a:buSzPct val="100000"/>
              <a:buChar char="●"/>
              <a:defRPr sz="3200"/>
            </a:lvl7pPr>
            <a:lvl8pPr lvl="7" algn="ctr">
              <a:spcBef>
                <a:spcPts val="0"/>
              </a:spcBef>
              <a:buSzPct val="100000"/>
              <a:buChar char="○"/>
              <a:defRPr sz="3200"/>
            </a:lvl8pPr>
            <a:lvl9pPr lvl="8" algn="ctr">
              <a:spcBef>
                <a:spcPts val="0"/>
              </a:spcBef>
              <a:buSzPct val="100000"/>
              <a:buChar char="■"/>
              <a:defRPr sz="32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sp>
        <p:nvSpPr>
          <p:cNvPr id="23" name="Shape 23"/>
          <p:cNvSpPr txBox="1"/>
          <p:nvPr/>
        </p:nvSpPr>
        <p:spPr>
          <a:xfrm>
            <a:off x="6942650" y="7196650"/>
            <a:ext cx="2259874" cy="296675"/>
          </a:xfrm>
          <a:prstGeom prst="rect">
            <a:avLst/>
          </a:prstGeom>
          <a:noFill/>
          <a:ln>
            <a:noFill/>
          </a:ln>
        </p:spPr>
        <p:txBody>
          <a:bodyPr lIns="38100" tIns="38100" rIns="38100" bIns="38100" anchor="t" anchorCtr="0">
            <a:noAutofit/>
          </a:bodyPr>
          <a:lstStyle/>
          <a:p>
            <a:pPr marL="0" marR="0" lvl="0" indent="0" algn="ctr">
              <a:lnSpc>
                <a:spcPct val="122656"/>
              </a:lnSpc>
              <a:spcBef>
                <a:spcPts val="0"/>
              </a:spcBef>
              <a:spcAft>
                <a:spcPts val="0"/>
              </a:spcAft>
              <a:buNone/>
            </a:pPr>
            <a:r>
              <a:rPr lang="en-US" sz="1777" b="1">
                <a:solidFill>
                  <a:srgbClr val="000000"/>
                </a:solidFill>
                <a:latin typeface="Arial"/>
                <a:ea typeface="Arial"/>
                <a:cs typeface="Arial"/>
                <a:sym typeface="Arial"/>
              </a:rPr>
              <a:t>1- 1</a:t>
            </a:r>
          </a:p>
        </p:txBody>
      </p:sp>
      <p:sp>
        <p:nvSpPr>
          <p:cNvPr id="24" name="Shape 24"/>
          <p:cNvSpPr txBox="1"/>
          <p:nvPr/>
        </p:nvSpPr>
        <p:spPr>
          <a:xfrm>
            <a:off x="84650" y="7112000"/>
            <a:ext cx="5073274" cy="922850"/>
          </a:xfrm>
          <a:prstGeom prst="rect">
            <a:avLst/>
          </a:prstGeom>
          <a:noFill/>
          <a:ln>
            <a:noFill/>
          </a:ln>
        </p:spPr>
        <p:txBody>
          <a:bodyPr lIns="38100" tIns="38100" rIns="38100" bIns="38100" anchor="t" anchorCtr="0">
            <a:noAutofit/>
          </a:bodyPr>
          <a:lstStyle/>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Copyright © 2012 Pearson Education, Inc.  </a:t>
            </a:r>
          </a:p>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Publishing as Prentice Hall</a:t>
            </a:r>
          </a:p>
        </p:txBody>
      </p:sp>
      <p:pic>
        <p:nvPicPr>
          <p:cNvPr id="25" name="Shape 25"/>
          <p:cNvPicPr preferRelativeResize="0"/>
          <p:nvPr/>
        </p:nvPicPr>
        <p:blipFill>
          <a:blip r:embed="rId3">
            <a:alphaModFix/>
          </a:blip>
          <a:stretch>
            <a:fillRect/>
          </a:stretch>
        </p:blipFill>
        <p:spPr>
          <a:xfrm>
            <a:off x="0" y="677325"/>
            <a:ext cx="3566574" cy="2963325"/>
          </a:xfrm>
          <a:prstGeom prst="rect">
            <a:avLst/>
          </a:prstGeom>
          <a:noFill/>
          <a:ln>
            <a:noFill/>
          </a:ln>
        </p:spPr>
      </p:pic>
      <p:sp>
        <p:nvSpPr>
          <p:cNvPr id="26" name="Shape 26"/>
          <p:cNvSpPr txBox="1"/>
          <p:nvPr/>
        </p:nvSpPr>
        <p:spPr>
          <a:xfrm>
            <a:off x="3404300" y="1321150"/>
            <a:ext cx="2834900" cy="1033975"/>
          </a:xfrm>
          <a:prstGeom prst="rect">
            <a:avLst/>
          </a:prstGeom>
          <a:noFill/>
          <a:ln>
            <a:noFill/>
          </a:ln>
        </p:spPr>
        <p:txBody>
          <a:bodyPr lIns="38100" tIns="38100" rIns="38100" bIns="38100" anchor="t" anchorCtr="0">
            <a:noAutofit/>
          </a:bodyPr>
          <a:lstStyle/>
          <a:p>
            <a:pPr marL="0" marR="0" lvl="0" indent="0" algn="l">
              <a:lnSpc>
                <a:spcPct val="120089"/>
              </a:lnSpc>
              <a:spcBef>
                <a:spcPts val="0"/>
              </a:spcBef>
              <a:spcAft>
                <a:spcPts val="0"/>
              </a:spcAft>
              <a:buNone/>
            </a:pPr>
            <a:r>
              <a:rPr lang="en-US" sz="3111" i="1">
                <a:solidFill>
                  <a:srgbClr val="EC0000"/>
                </a:solidFill>
                <a:latin typeface="Arial"/>
                <a:ea typeface="Arial"/>
                <a:cs typeface="Arial"/>
                <a:sym typeface="Arial"/>
              </a:rPr>
              <a:t>i t ’s good and </a:t>
            </a:r>
          </a:p>
          <a:p>
            <a:pPr marL="0" marR="0" lvl="0" indent="0" algn="l">
              <a:lnSpc>
                <a:spcPct val="120089"/>
              </a:lnSpc>
              <a:spcBef>
                <a:spcPts val="0"/>
              </a:spcBef>
              <a:spcAft>
                <a:spcPts val="0"/>
              </a:spcAft>
              <a:buNone/>
            </a:pPr>
            <a:r>
              <a:rPr lang="en-US" sz="3111" i="1">
                <a:solidFill>
                  <a:srgbClr val="EC0000"/>
                </a:solidFill>
                <a:latin typeface="Arial"/>
                <a:ea typeface="Arial"/>
                <a:cs typeface="Arial"/>
                <a:sym typeface="Arial"/>
              </a:rPr>
              <a:t>good for you</a:t>
            </a:r>
          </a:p>
        </p:txBody>
      </p:sp>
      <p:sp>
        <p:nvSpPr>
          <p:cNvPr id="27" name="Shape 27"/>
          <p:cNvSpPr txBox="1">
            <a:spLocks noGrp="1"/>
          </p:cNvSpPr>
          <p:nvPr>
            <p:ph type="ctrTitle"/>
          </p:nvPr>
        </p:nvSpPr>
        <p:spPr>
          <a:xfrm>
            <a:off x="356300" y="4199800"/>
            <a:ext cx="9184900" cy="3191225"/>
          </a:xfrm>
          <a:prstGeom prst="rect">
            <a:avLst/>
          </a:prstGeom>
          <a:noFill/>
          <a:ln>
            <a:noFill/>
          </a:ln>
        </p:spPr>
        <p:txBody>
          <a:bodyPr lIns="38100" tIns="38100" rIns="38100" bIns="38100" anchor="ctr" anchorCtr="0">
            <a:noAutofit/>
          </a:bodyPr>
          <a:lstStyle/>
          <a:p>
            <a:pPr marL="0" marR="0" lvl="0" indent="0" algn="ctr">
              <a:lnSpc>
                <a:spcPct val="120138"/>
              </a:lnSpc>
              <a:spcBef>
                <a:spcPts val="0"/>
              </a:spcBef>
              <a:spcAft>
                <a:spcPts val="0"/>
              </a:spcAft>
              <a:buNone/>
            </a:pPr>
            <a:r>
              <a:rPr lang="en-US" sz="4000" b="1">
                <a:solidFill>
                  <a:srgbClr val="000000"/>
                </a:solidFill>
                <a:latin typeface="Arial"/>
                <a:ea typeface="Arial"/>
                <a:cs typeface="Arial"/>
                <a:sym typeface="Arial"/>
              </a:rPr>
              <a:t>Chapter 1</a:t>
            </a:r>
            <a:br>
              <a:rPr lang="en-US" sz="4000" b="1">
                <a:solidFill>
                  <a:srgbClr val="000000"/>
                </a:solidFill>
                <a:latin typeface="Arial"/>
                <a:ea typeface="Arial"/>
                <a:cs typeface="Arial"/>
                <a:sym typeface="Arial"/>
              </a:rPr>
            </a:br>
            <a:r>
              <a:rPr lang="en-US" sz="4000" b="1">
                <a:solidFill>
                  <a:srgbClr val="000000"/>
                </a:solidFill>
                <a:latin typeface="Arial"/>
                <a:ea typeface="Arial"/>
                <a:cs typeface="Arial"/>
                <a:sym typeface="Arial"/>
              </a:rPr>
              <a:t>Marketing:</a:t>
            </a:r>
            <a:br>
              <a:rPr lang="en-US" sz="4000" b="1">
                <a:solidFill>
                  <a:srgbClr val="000000"/>
                </a:solidFill>
                <a:latin typeface="Arial"/>
                <a:ea typeface="Arial"/>
                <a:cs typeface="Arial"/>
                <a:sym typeface="Arial"/>
              </a:rPr>
            </a:br>
            <a:r>
              <a:rPr lang="en-US" sz="4000" b="1">
                <a:solidFill>
                  <a:srgbClr val="000000"/>
                </a:solidFill>
                <a:latin typeface="Arial"/>
                <a:ea typeface="Arial"/>
                <a:cs typeface="Arial"/>
                <a:sym typeface="Arial"/>
              </a:rPr>
              <a:t>Creating and Capturing Customer Value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p:nvPr/>
        </p:nvSpPr>
        <p:spPr>
          <a:xfrm>
            <a:off x="6942650" y="7196650"/>
            <a:ext cx="2259874" cy="296675"/>
          </a:xfrm>
          <a:prstGeom prst="rect">
            <a:avLst/>
          </a:prstGeom>
          <a:noFill/>
          <a:ln>
            <a:noFill/>
          </a:ln>
        </p:spPr>
        <p:txBody>
          <a:bodyPr lIns="38100" tIns="38100" rIns="38100" bIns="38100" anchor="t" anchorCtr="0">
            <a:noAutofit/>
          </a:bodyPr>
          <a:lstStyle/>
          <a:p>
            <a:pPr marL="0" marR="0" lvl="0" indent="0" algn="ctr">
              <a:lnSpc>
                <a:spcPct val="122656"/>
              </a:lnSpc>
              <a:spcBef>
                <a:spcPts val="0"/>
              </a:spcBef>
              <a:spcAft>
                <a:spcPts val="0"/>
              </a:spcAft>
              <a:buNone/>
            </a:pPr>
            <a:r>
              <a:rPr lang="en-US" sz="1777" b="1">
                <a:solidFill>
                  <a:srgbClr val="000000"/>
                </a:solidFill>
                <a:latin typeface="Arial"/>
                <a:ea typeface="Arial"/>
                <a:cs typeface="Arial"/>
                <a:sym typeface="Arial"/>
              </a:rPr>
              <a:t>1- 10</a:t>
            </a:r>
          </a:p>
        </p:txBody>
      </p:sp>
      <p:sp>
        <p:nvSpPr>
          <p:cNvPr id="111" name="Shape 111"/>
          <p:cNvSpPr txBox="1"/>
          <p:nvPr/>
        </p:nvSpPr>
        <p:spPr>
          <a:xfrm>
            <a:off x="84650" y="7112000"/>
            <a:ext cx="5073274" cy="922850"/>
          </a:xfrm>
          <a:prstGeom prst="rect">
            <a:avLst/>
          </a:prstGeom>
          <a:noFill/>
          <a:ln>
            <a:noFill/>
          </a:ln>
        </p:spPr>
        <p:txBody>
          <a:bodyPr lIns="38100" tIns="38100" rIns="38100" bIns="38100" anchor="t" anchorCtr="0">
            <a:noAutofit/>
          </a:bodyPr>
          <a:lstStyle/>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Copyright © 2012 Pearson Education, Inc.  </a:t>
            </a:r>
          </a:p>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Publishing as Prentice Hall</a:t>
            </a:r>
          </a:p>
        </p:txBody>
      </p:sp>
      <p:pic>
        <p:nvPicPr>
          <p:cNvPr id="112" name="Shape 112"/>
          <p:cNvPicPr preferRelativeResize="0"/>
          <p:nvPr/>
        </p:nvPicPr>
        <p:blipFill>
          <a:blip r:embed="rId3">
            <a:alphaModFix/>
          </a:blip>
          <a:stretch>
            <a:fillRect/>
          </a:stretch>
        </p:blipFill>
        <p:spPr>
          <a:xfrm>
            <a:off x="0" y="5831400"/>
            <a:ext cx="1534574" cy="1280574"/>
          </a:xfrm>
          <a:prstGeom prst="rect">
            <a:avLst/>
          </a:prstGeom>
          <a:noFill/>
          <a:ln>
            <a:noFill/>
          </a:ln>
        </p:spPr>
      </p:pic>
      <p:sp>
        <p:nvSpPr>
          <p:cNvPr id="113" name="Shape 113"/>
          <p:cNvSpPr txBox="1">
            <a:spLocks noGrp="1"/>
          </p:cNvSpPr>
          <p:nvPr>
            <p:ph type="title"/>
          </p:nvPr>
        </p:nvSpPr>
        <p:spPr>
          <a:xfrm>
            <a:off x="864300" y="728475"/>
            <a:ext cx="8507575" cy="1479783"/>
          </a:xfrm>
          <a:prstGeom prst="rect">
            <a:avLst/>
          </a:prstGeom>
          <a:noFill/>
          <a:ln>
            <a:noFill/>
          </a:ln>
        </p:spPr>
        <p:txBody>
          <a:bodyPr lIns="38100" tIns="38100" rIns="38100" bIns="38100" anchor="ctr" anchorCtr="0">
            <a:noAutofit/>
          </a:bodyPr>
          <a:lstStyle/>
          <a:p>
            <a:pPr marL="0" marR="0" lvl="0" indent="0" algn="ctr">
              <a:lnSpc>
                <a:spcPct val="120138"/>
              </a:lnSpc>
              <a:spcBef>
                <a:spcPts val="0"/>
              </a:spcBef>
              <a:spcAft>
                <a:spcPts val="0"/>
              </a:spcAft>
              <a:buNone/>
            </a:pPr>
            <a:r>
              <a:rPr lang="en-US" sz="4000" b="1">
                <a:solidFill>
                  <a:srgbClr val="000000"/>
                </a:solidFill>
                <a:latin typeface="Arial"/>
                <a:ea typeface="Arial"/>
                <a:cs typeface="Arial"/>
                <a:sym typeface="Arial"/>
              </a:rPr>
              <a:t>Designing a Customer-Driven Marketing Strategy</a:t>
            </a:r>
          </a:p>
        </p:txBody>
      </p:sp>
      <p:sp>
        <p:nvSpPr>
          <p:cNvPr id="114" name="Shape 114"/>
          <p:cNvSpPr txBox="1"/>
          <p:nvPr/>
        </p:nvSpPr>
        <p:spPr>
          <a:xfrm>
            <a:off x="864300" y="2252475"/>
            <a:ext cx="8507575" cy="4545875"/>
          </a:xfrm>
          <a:prstGeom prst="rect">
            <a:avLst/>
          </a:prstGeom>
          <a:noFill/>
          <a:ln>
            <a:noFill/>
          </a:ln>
        </p:spPr>
        <p:txBody>
          <a:bodyPr lIns="38100" tIns="38100" rIns="38100" bIns="38100" anchor="t" anchorCtr="0">
            <a:noAutofit/>
          </a:bodyPr>
          <a:lstStyle/>
          <a:p>
            <a:pPr marL="0" marR="0" lvl="0" indent="0" algn="l">
              <a:lnSpc>
                <a:spcPct val="119921"/>
              </a:lnSpc>
              <a:spcBef>
                <a:spcPts val="0"/>
              </a:spcBef>
              <a:spcAft>
                <a:spcPts val="0"/>
              </a:spcAft>
              <a:buNone/>
            </a:pPr>
            <a:endParaRPr sz="3555">
              <a:solidFill>
                <a:srgbClr val="000000"/>
              </a:solidFill>
              <a:latin typeface="Arial"/>
              <a:ea typeface="Arial"/>
              <a:cs typeface="Arial"/>
              <a:sym typeface="Arial"/>
            </a:endParaRPr>
          </a:p>
          <a:p>
            <a:pPr marL="0" marR="0" lvl="0" indent="0" algn="l">
              <a:lnSpc>
                <a:spcPct val="119921"/>
              </a:lnSpc>
              <a:spcBef>
                <a:spcPts val="635"/>
              </a:spcBef>
              <a:spcAft>
                <a:spcPts val="0"/>
              </a:spcAft>
              <a:buNone/>
            </a:pPr>
            <a:r>
              <a:rPr lang="en-US" sz="3555" b="1">
                <a:solidFill>
                  <a:srgbClr val="000000"/>
                </a:solidFill>
                <a:latin typeface="Arial"/>
                <a:ea typeface="Arial"/>
                <a:cs typeface="Arial"/>
                <a:sym typeface="Arial"/>
              </a:rPr>
              <a:t>Marketing management </a:t>
            </a:r>
            <a:r>
              <a:rPr lang="en-US" sz="3555">
                <a:solidFill>
                  <a:srgbClr val="000000"/>
                </a:solidFill>
                <a:latin typeface="Arial"/>
                <a:ea typeface="Arial"/>
                <a:cs typeface="Arial"/>
                <a:sym typeface="Arial"/>
              </a:rPr>
              <a:t>is the art and science of choosing target markets and building profitable relationships with them</a:t>
            </a:r>
          </a:p>
          <a:p>
            <a:pPr marL="381000" marR="0" lvl="0" indent="-248355" algn="l">
              <a:lnSpc>
                <a:spcPct val="120089"/>
              </a:lnSpc>
              <a:spcBef>
                <a:spcPts val="563"/>
              </a:spcBef>
              <a:spcAft>
                <a:spcPts val="0"/>
              </a:spcAft>
              <a:buClr>
                <a:srgbClr val="000000"/>
              </a:buClr>
              <a:buSzPct val="100358"/>
              <a:buFont typeface="Arial"/>
              <a:buChar char="●"/>
            </a:pPr>
            <a:r>
              <a:rPr lang="en-US" sz="3111">
                <a:solidFill>
                  <a:srgbClr val="000000"/>
                </a:solidFill>
                <a:latin typeface="Arial"/>
                <a:ea typeface="Arial"/>
                <a:cs typeface="Arial"/>
                <a:sym typeface="Arial"/>
              </a:rPr>
              <a:t>What customers will we serve?</a:t>
            </a:r>
          </a:p>
          <a:p>
            <a:pPr marL="381000" marR="0" lvl="0" indent="-248355" algn="l">
              <a:lnSpc>
                <a:spcPct val="120089"/>
              </a:lnSpc>
              <a:spcBef>
                <a:spcPts val="563"/>
              </a:spcBef>
              <a:spcAft>
                <a:spcPts val="0"/>
              </a:spcAft>
              <a:buClr>
                <a:srgbClr val="000000"/>
              </a:buClr>
              <a:buSzPct val="100358"/>
              <a:buFont typeface="Arial"/>
              <a:buChar char="●"/>
            </a:pPr>
            <a:r>
              <a:rPr lang="en-US" sz="3111">
                <a:solidFill>
                  <a:srgbClr val="000000"/>
                </a:solidFill>
                <a:latin typeface="Arial"/>
                <a:ea typeface="Arial"/>
                <a:cs typeface="Arial"/>
                <a:sym typeface="Arial"/>
              </a:rPr>
              <a:t>How can we best serve these customers?</a:t>
            </a:r>
          </a:p>
          <a:p>
            <a:pPr marL="381000" marR="0" lvl="0" indent="-50800" algn="l">
              <a:lnSpc>
                <a:spcPct val="120089"/>
              </a:lnSpc>
              <a:spcBef>
                <a:spcPts val="563"/>
              </a:spcBef>
              <a:spcAft>
                <a:spcPts val="0"/>
              </a:spcAft>
              <a:buClr>
                <a:srgbClr val="000000"/>
              </a:buClr>
              <a:buNone/>
            </a:pPr>
            <a:endParaRPr sz="3111">
              <a:solidFill>
                <a:srgbClr val="000000"/>
              </a:solidFill>
              <a:latin typeface="Arial"/>
              <a:ea typeface="Arial"/>
              <a:cs typeface="Arial"/>
              <a:sym typeface="Arial"/>
            </a:endParaRPr>
          </a:p>
          <a:p>
            <a:pPr marL="381000" marR="0" lvl="0" indent="-50800" algn="l">
              <a:lnSpc>
                <a:spcPct val="120089"/>
              </a:lnSpc>
              <a:spcBef>
                <a:spcPts val="563"/>
              </a:spcBef>
              <a:spcAft>
                <a:spcPts val="0"/>
              </a:spcAft>
              <a:buClr>
                <a:srgbClr val="000000"/>
              </a:buClr>
              <a:buNone/>
            </a:pPr>
            <a:endParaRPr sz="3111">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p:nvPr/>
        </p:nvSpPr>
        <p:spPr>
          <a:xfrm>
            <a:off x="6942650" y="7196650"/>
            <a:ext cx="2259874" cy="296675"/>
          </a:xfrm>
          <a:prstGeom prst="rect">
            <a:avLst/>
          </a:prstGeom>
          <a:noFill/>
          <a:ln>
            <a:noFill/>
          </a:ln>
        </p:spPr>
        <p:txBody>
          <a:bodyPr lIns="38100" tIns="38100" rIns="38100" bIns="38100" anchor="t" anchorCtr="0">
            <a:noAutofit/>
          </a:bodyPr>
          <a:lstStyle/>
          <a:p>
            <a:pPr marL="0" marR="0" lvl="0" indent="0" algn="ctr">
              <a:lnSpc>
                <a:spcPct val="122656"/>
              </a:lnSpc>
              <a:spcBef>
                <a:spcPts val="0"/>
              </a:spcBef>
              <a:spcAft>
                <a:spcPts val="0"/>
              </a:spcAft>
              <a:buNone/>
            </a:pPr>
            <a:r>
              <a:rPr lang="en-US" sz="1777" b="1">
                <a:solidFill>
                  <a:srgbClr val="000000"/>
                </a:solidFill>
                <a:latin typeface="Arial"/>
                <a:ea typeface="Arial"/>
                <a:cs typeface="Arial"/>
                <a:sym typeface="Arial"/>
              </a:rPr>
              <a:t>1- 11</a:t>
            </a:r>
          </a:p>
        </p:txBody>
      </p:sp>
      <p:sp>
        <p:nvSpPr>
          <p:cNvPr id="120" name="Shape 120"/>
          <p:cNvSpPr txBox="1"/>
          <p:nvPr/>
        </p:nvSpPr>
        <p:spPr>
          <a:xfrm>
            <a:off x="84650" y="7112000"/>
            <a:ext cx="5073274" cy="922850"/>
          </a:xfrm>
          <a:prstGeom prst="rect">
            <a:avLst/>
          </a:prstGeom>
          <a:noFill/>
          <a:ln>
            <a:noFill/>
          </a:ln>
        </p:spPr>
        <p:txBody>
          <a:bodyPr lIns="38100" tIns="38100" rIns="38100" bIns="38100" anchor="t" anchorCtr="0">
            <a:noAutofit/>
          </a:bodyPr>
          <a:lstStyle/>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Copyright © 2012 Pearson Education, Inc.  </a:t>
            </a:r>
          </a:p>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Publishing as Prentice Hall</a:t>
            </a:r>
          </a:p>
        </p:txBody>
      </p:sp>
      <p:pic>
        <p:nvPicPr>
          <p:cNvPr id="121" name="Shape 121"/>
          <p:cNvPicPr preferRelativeResize="0"/>
          <p:nvPr/>
        </p:nvPicPr>
        <p:blipFill>
          <a:blip r:embed="rId3">
            <a:alphaModFix/>
          </a:blip>
          <a:stretch>
            <a:fillRect/>
          </a:stretch>
        </p:blipFill>
        <p:spPr>
          <a:xfrm>
            <a:off x="0" y="5831400"/>
            <a:ext cx="1534574" cy="1280574"/>
          </a:xfrm>
          <a:prstGeom prst="rect">
            <a:avLst/>
          </a:prstGeom>
          <a:noFill/>
          <a:ln>
            <a:noFill/>
          </a:ln>
        </p:spPr>
      </p:pic>
      <p:sp>
        <p:nvSpPr>
          <p:cNvPr id="122" name="Shape 122"/>
          <p:cNvSpPr txBox="1">
            <a:spLocks noGrp="1"/>
          </p:cNvSpPr>
          <p:nvPr>
            <p:ph type="title"/>
          </p:nvPr>
        </p:nvSpPr>
        <p:spPr>
          <a:xfrm>
            <a:off x="864300" y="305150"/>
            <a:ext cx="8507575" cy="1479783"/>
          </a:xfrm>
          <a:prstGeom prst="rect">
            <a:avLst/>
          </a:prstGeom>
          <a:noFill/>
          <a:ln>
            <a:noFill/>
          </a:ln>
        </p:spPr>
        <p:txBody>
          <a:bodyPr lIns="38100" tIns="38100" rIns="38100" bIns="38100" anchor="ctr" anchorCtr="0">
            <a:noAutofit/>
          </a:bodyPr>
          <a:lstStyle/>
          <a:p>
            <a:pPr marL="0" marR="0" lvl="0" indent="0" algn="ctr">
              <a:lnSpc>
                <a:spcPct val="120138"/>
              </a:lnSpc>
              <a:spcBef>
                <a:spcPts val="0"/>
              </a:spcBef>
              <a:spcAft>
                <a:spcPts val="0"/>
              </a:spcAft>
              <a:buNone/>
            </a:pPr>
            <a:r>
              <a:rPr lang="en-US" sz="4000" b="1">
                <a:solidFill>
                  <a:srgbClr val="000000"/>
                </a:solidFill>
                <a:latin typeface="Arial"/>
                <a:ea typeface="Arial"/>
                <a:cs typeface="Arial"/>
                <a:sym typeface="Arial"/>
              </a:rPr>
              <a:t>Designing a Customer-Driven Marketing Strategy</a:t>
            </a:r>
          </a:p>
        </p:txBody>
      </p:sp>
      <p:sp>
        <p:nvSpPr>
          <p:cNvPr id="123" name="Shape 123"/>
          <p:cNvSpPr txBox="1"/>
          <p:nvPr/>
        </p:nvSpPr>
        <p:spPr>
          <a:xfrm>
            <a:off x="864300" y="2506475"/>
            <a:ext cx="8507575" cy="4545875"/>
          </a:xfrm>
          <a:prstGeom prst="rect">
            <a:avLst/>
          </a:prstGeom>
          <a:noFill/>
          <a:ln>
            <a:noFill/>
          </a:ln>
        </p:spPr>
        <p:txBody>
          <a:bodyPr lIns="38100" tIns="38100" rIns="38100" bIns="38100" anchor="t" anchorCtr="0">
            <a:noAutofit/>
          </a:bodyPr>
          <a:lstStyle/>
          <a:p>
            <a:pPr marL="0" marR="0" lvl="0" indent="0" algn="l">
              <a:lnSpc>
                <a:spcPct val="119921"/>
              </a:lnSpc>
              <a:spcBef>
                <a:spcPts val="0"/>
              </a:spcBef>
              <a:spcAft>
                <a:spcPts val="0"/>
              </a:spcAft>
              <a:buNone/>
            </a:pPr>
            <a:r>
              <a:rPr lang="en-US" sz="3555" b="1">
                <a:solidFill>
                  <a:srgbClr val="000000"/>
                </a:solidFill>
                <a:latin typeface="Arial"/>
                <a:ea typeface="Arial"/>
                <a:cs typeface="Arial"/>
                <a:sym typeface="Arial"/>
              </a:rPr>
              <a:t>Market segmentation </a:t>
            </a:r>
            <a:r>
              <a:rPr lang="en-US" sz="3555">
                <a:solidFill>
                  <a:srgbClr val="000000"/>
                </a:solidFill>
                <a:latin typeface="Arial"/>
                <a:ea typeface="Arial"/>
                <a:cs typeface="Arial"/>
                <a:sym typeface="Arial"/>
              </a:rPr>
              <a:t>refers to dividing the markets into segments of customers</a:t>
            </a:r>
          </a:p>
          <a:p>
            <a:pPr marL="0" marR="0" lvl="0" indent="0" algn="l">
              <a:lnSpc>
                <a:spcPct val="119642"/>
              </a:lnSpc>
              <a:spcBef>
                <a:spcPts val="281"/>
              </a:spcBef>
              <a:spcAft>
                <a:spcPts val="0"/>
              </a:spcAft>
              <a:buNone/>
            </a:pPr>
            <a:endParaRPr sz="1555">
              <a:solidFill>
                <a:srgbClr val="000000"/>
              </a:solidFill>
              <a:latin typeface="Arial"/>
              <a:ea typeface="Arial"/>
              <a:cs typeface="Arial"/>
              <a:sym typeface="Arial"/>
            </a:endParaRPr>
          </a:p>
          <a:p>
            <a:pPr marL="0" marR="0" lvl="0" indent="0" algn="l">
              <a:lnSpc>
                <a:spcPct val="119921"/>
              </a:lnSpc>
              <a:spcBef>
                <a:spcPts val="635"/>
              </a:spcBef>
              <a:spcAft>
                <a:spcPts val="0"/>
              </a:spcAft>
              <a:buNone/>
            </a:pPr>
            <a:r>
              <a:rPr lang="en-US" sz="3555" b="1">
                <a:solidFill>
                  <a:srgbClr val="000000"/>
                </a:solidFill>
                <a:latin typeface="Arial"/>
                <a:ea typeface="Arial"/>
                <a:cs typeface="Arial"/>
                <a:sym typeface="Arial"/>
              </a:rPr>
              <a:t>Target marketing </a:t>
            </a:r>
            <a:r>
              <a:rPr lang="en-US" sz="3555">
                <a:solidFill>
                  <a:srgbClr val="000000"/>
                </a:solidFill>
                <a:latin typeface="Arial"/>
                <a:ea typeface="Arial"/>
                <a:cs typeface="Arial"/>
                <a:sym typeface="Arial"/>
              </a:rPr>
              <a:t>refers to which segments to go after</a:t>
            </a:r>
          </a:p>
        </p:txBody>
      </p:sp>
      <p:sp>
        <p:nvSpPr>
          <p:cNvPr id="124" name="Shape 124"/>
          <p:cNvSpPr txBox="1">
            <a:spLocks noGrp="1"/>
          </p:cNvSpPr>
          <p:nvPr>
            <p:ph type="body" idx="1"/>
          </p:nvPr>
        </p:nvSpPr>
        <p:spPr>
          <a:xfrm>
            <a:off x="1118300" y="1575150"/>
            <a:ext cx="7830250" cy="397225"/>
          </a:xfrm>
          <a:prstGeom prst="rect">
            <a:avLst/>
          </a:prstGeom>
          <a:noFill/>
          <a:ln>
            <a:noFill/>
          </a:ln>
        </p:spPr>
        <p:txBody>
          <a:bodyPr lIns="38100" tIns="38100" rIns="38100" bIns="38100" anchor="t" anchorCtr="0">
            <a:noAutofit/>
          </a:bodyPr>
          <a:lstStyle/>
          <a:p>
            <a:pPr marL="0" marR="0" lvl="0" indent="0" algn="ctr">
              <a:lnSpc>
                <a:spcPct val="120089"/>
              </a:lnSpc>
              <a:spcBef>
                <a:spcPts val="0"/>
              </a:spcBef>
              <a:spcAft>
                <a:spcPts val="0"/>
              </a:spcAft>
              <a:buNone/>
            </a:pPr>
            <a:r>
              <a:rPr lang="en-US" sz="3111" b="1">
                <a:solidFill>
                  <a:srgbClr val="04617B"/>
                </a:solidFill>
                <a:latin typeface="Arial"/>
                <a:ea typeface="Arial"/>
                <a:cs typeface="Arial"/>
                <a:sym typeface="Arial"/>
              </a:rPr>
              <a:t>Selecting Customers to Serve</a:t>
            </a:r>
          </a:p>
          <a:p>
            <a:pPr marL="0" marR="0" lvl="0" indent="0" algn="ctr">
              <a:lnSpc>
                <a:spcPct val="120089"/>
              </a:lnSpc>
              <a:spcBef>
                <a:spcPts val="563"/>
              </a:spcBef>
              <a:spcAft>
                <a:spcPts val="0"/>
              </a:spcAft>
              <a:buNone/>
            </a:pPr>
            <a:endParaRPr sz="3111" b="1">
              <a:solidFill>
                <a:srgbClr val="04617B"/>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p:nvPr/>
        </p:nvSpPr>
        <p:spPr>
          <a:xfrm>
            <a:off x="6942650" y="7196650"/>
            <a:ext cx="2259874" cy="296675"/>
          </a:xfrm>
          <a:prstGeom prst="rect">
            <a:avLst/>
          </a:prstGeom>
          <a:noFill/>
          <a:ln>
            <a:noFill/>
          </a:ln>
        </p:spPr>
        <p:txBody>
          <a:bodyPr lIns="38100" tIns="38100" rIns="38100" bIns="38100" anchor="t" anchorCtr="0">
            <a:noAutofit/>
          </a:bodyPr>
          <a:lstStyle/>
          <a:p>
            <a:pPr marL="0" marR="0" lvl="0" indent="0" algn="ctr">
              <a:lnSpc>
                <a:spcPct val="122656"/>
              </a:lnSpc>
              <a:spcBef>
                <a:spcPts val="0"/>
              </a:spcBef>
              <a:spcAft>
                <a:spcPts val="0"/>
              </a:spcAft>
              <a:buNone/>
            </a:pPr>
            <a:r>
              <a:rPr lang="en-US" sz="1777" b="1">
                <a:solidFill>
                  <a:srgbClr val="000000"/>
                </a:solidFill>
                <a:latin typeface="Arial"/>
                <a:ea typeface="Arial"/>
                <a:cs typeface="Arial"/>
                <a:sym typeface="Arial"/>
              </a:rPr>
              <a:t>1- 12</a:t>
            </a:r>
          </a:p>
        </p:txBody>
      </p:sp>
      <p:sp>
        <p:nvSpPr>
          <p:cNvPr id="130" name="Shape 130"/>
          <p:cNvSpPr txBox="1"/>
          <p:nvPr/>
        </p:nvSpPr>
        <p:spPr>
          <a:xfrm>
            <a:off x="84650" y="7112000"/>
            <a:ext cx="5073274" cy="922850"/>
          </a:xfrm>
          <a:prstGeom prst="rect">
            <a:avLst/>
          </a:prstGeom>
          <a:noFill/>
          <a:ln>
            <a:noFill/>
          </a:ln>
        </p:spPr>
        <p:txBody>
          <a:bodyPr lIns="38100" tIns="38100" rIns="38100" bIns="38100" anchor="t" anchorCtr="0">
            <a:noAutofit/>
          </a:bodyPr>
          <a:lstStyle/>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Copyright © 2012 Pearson Education, Inc.  </a:t>
            </a:r>
          </a:p>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Publishing as Prentice Hall</a:t>
            </a:r>
          </a:p>
        </p:txBody>
      </p:sp>
      <p:pic>
        <p:nvPicPr>
          <p:cNvPr id="131" name="Shape 131"/>
          <p:cNvPicPr preferRelativeResize="0"/>
          <p:nvPr/>
        </p:nvPicPr>
        <p:blipFill>
          <a:blip r:embed="rId3">
            <a:alphaModFix/>
          </a:blip>
          <a:stretch>
            <a:fillRect/>
          </a:stretch>
        </p:blipFill>
        <p:spPr>
          <a:xfrm>
            <a:off x="0" y="5831400"/>
            <a:ext cx="1534574" cy="1280574"/>
          </a:xfrm>
          <a:prstGeom prst="rect">
            <a:avLst/>
          </a:prstGeom>
          <a:noFill/>
          <a:ln>
            <a:noFill/>
          </a:ln>
        </p:spPr>
      </p:pic>
      <p:sp>
        <p:nvSpPr>
          <p:cNvPr id="132" name="Shape 132"/>
          <p:cNvSpPr txBox="1">
            <a:spLocks noGrp="1"/>
          </p:cNvSpPr>
          <p:nvPr>
            <p:ph type="title"/>
          </p:nvPr>
        </p:nvSpPr>
        <p:spPr>
          <a:xfrm>
            <a:off x="864300" y="305150"/>
            <a:ext cx="8507575" cy="1479783"/>
          </a:xfrm>
          <a:prstGeom prst="rect">
            <a:avLst/>
          </a:prstGeom>
          <a:noFill/>
          <a:ln>
            <a:noFill/>
          </a:ln>
        </p:spPr>
        <p:txBody>
          <a:bodyPr lIns="38100" tIns="38100" rIns="38100" bIns="38100" anchor="ctr" anchorCtr="0">
            <a:noAutofit/>
          </a:bodyPr>
          <a:lstStyle/>
          <a:p>
            <a:pPr marL="0" marR="0" lvl="0" indent="0" algn="ctr">
              <a:lnSpc>
                <a:spcPct val="120138"/>
              </a:lnSpc>
              <a:spcBef>
                <a:spcPts val="0"/>
              </a:spcBef>
              <a:spcAft>
                <a:spcPts val="0"/>
              </a:spcAft>
              <a:buNone/>
            </a:pPr>
            <a:r>
              <a:rPr lang="en-US" sz="4000" b="1">
                <a:solidFill>
                  <a:srgbClr val="000000"/>
                </a:solidFill>
                <a:latin typeface="Arial"/>
                <a:ea typeface="Arial"/>
                <a:cs typeface="Arial"/>
                <a:sym typeface="Arial"/>
              </a:rPr>
              <a:t>Designing a Customer-Driven Marketing Strategy</a:t>
            </a:r>
          </a:p>
        </p:txBody>
      </p:sp>
      <p:sp>
        <p:nvSpPr>
          <p:cNvPr id="133" name="Shape 133"/>
          <p:cNvSpPr txBox="1">
            <a:spLocks noGrp="1"/>
          </p:cNvSpPr>
          <p:nvPr>
            <p:ph type="body" idx="1"/>
          </p:nvPr>
        </p:nvSpPr>
        <p:spPr>
          <a:xfrm>
            <a:off x="1118300" y="1575150"/>
            <a:ext cx="7830250" cy="397225"/>
          </a:xfrm>
          <a:prstGeom prst="rect">
            <a:avLst/>
          </a:prstGeom>
          <a:noFill/>
          <a:ln>
            <a:noFill/>
          </a:ln>
        </p:spPr>
        <p:txBody>
          <a:bodyPr lIns="38100" tIns="38100" rIns="38100" bIns="38100" anchor="t" anchorCtr="0">
            <a:noAutofit/>
          </a:bodyPr>
          <a:lstStyle/>
          <a:p>
            <a:pPr marL="0" marR="0" lvl="0" indent="0" algn="ctr">
              <a:lnSpc>
                <a:spcPct val="120089"/>
              </a:lnSpc>
              <a:spcBef>
                <a:spcPts val="0"/>
              </a:spcBef>
              <a:spcAft>
                <a:spcPts val="0"/>
              </a:spcAft>
              <a:buNone/>
            </a:pPr>
            <a:r>
              <a:rPr lang="en-US" sz="3111" b="1">
                <a:solidFill>
                  <a:srgbClr val="04617B"/>
                </a:solidFill>
                <a:latin typeface="Arial"/>
                <a:ea typeface="Arial"/>
                <a:cs typeface="Arial"/>
                <a:sym typeface="Arial"/>
              </a:rPr>
              <a:t>Choosing a Value Proposition</a:t>
            </a:r>
          </a:p>
          <a:p>
            <a:pPr marL="0" marR="0" lvl="0" indent="0" algn="ctr">
              <a:lnSpc>
                <a:spcPct val="120089"/>
              </a:lnSpc>
              <a:spcBef>
                <a:spcPts val="563"/>
              </a:spcBef>
              <a:spcAft>
                <a:spcPts val="0"/>
              </a:spcAft>
              <a:buNone/>
            </a:pPr>
            <a:endParaRPr sz="3111" b="1">
              <a:solidFill>
                <a:srgbClr val="04617B"/>
              </a:solidFill>
              <a:latin typeface="Arial"/>
              <a:ea typeface="Arial"/>
              <a:cs typeface="Arial"/>
              <a:sym typeface="Arial"/>
            </a:endParaRPr>
          </a:p>
        </p:txBody>
      </p:sp>
      <p:sp>
        <p:nvSpPr>
          <p:cNvPr id="134" name="Shape 134"/>
          <p:cNvSpPr txBox="1"/>
          <p:nvPr/>
        </p:nvSpPr>
        <p:spPr>
          <a:xfrm>
            <a:off x="440950" y="2760475"/>
            <a:ext cx="4443574" cy="4884550"/>
          </a:xfrm>
          <a:prstGeom prst="rect">
            <a:avLst/>
          </a:prstGeom>
          <a:noFill/>
          <a:ln>
            <a:noFill/>
          </a:ln>
        </p:spPr>
        <p:txBody>
          <a:bodyPr lIns="38100" tIns="38100" rIns="38100" bIns="38100" anchor="t" anchorCtr="0">
            <a:noAutofit/>
          </a:bodyPr>
          <a:lstStyle/>
          <a:p>
            <a:pPr marL="0" marR="0" lvl="0" indent="0" algn="l">
              <a:lnSpc>
                <a:spcPct val="119921"/>
              </a:lnSpc>
              <a:spcBef>
                <a:spcPts val="0"/>
              </a:spcBef>
              <a:spcAft>
                <a:spcPts val="0"/>
              </a:spcAft>
              <a:buNone/>
            </a:pPr>
            <a:r>
              <a:rPr lang="en-US" sz="3555" b="1">
                <a:solidFill>
                  <a:srgbClr val="000000"/>
                </a:solidFill>
                <a:latin typeface="Arial"/>
                <a:ea typeface="Arial"/>
                <a:cs typeface="Arial"/>
                <a:sym typeface="Arial"/>
              </a:rPr>
              <a:t>Value proposition </a:t>
            </a:r>
            <a:r>
              <a:rPr lang="en-US" sz="3555">
                <a:solidFill>
                  <a:srgbClr val="000000"/>
                </a:solidFill>
                <a:latin typeface="Arial"/>
                <a:ea typeface="Arial"/>
                <a:cs typeface="Arial"/>
                <a:sym typeface="Arial"/>
              </a:rPr>
              <a:t>Set of benefits or values a company promises to deliver to customers to satisfy their needs</a:t>
            </a:r>
          </a:p>
        </p:txBody>
      </p:sp>
      <p:pic>
        <p:nvPicPr>
          <p:cNvPr id="135" name="Shape 135"/>
          <p:cNvPicPr preferRelativeResize="0"/>
          <p:nvPr/>
        </p:nvPicPr>
        <p:blipFill>
          <a:blip r:embed="rId4">
            <a:alphaModFix/>
          </a:blip>
          <a:stretch>
            <a:fillRect/>
          </a:stretch>
        </p:blipFill>
        <p:spPr>
          <a:xfrm>
            <a:off x="5503325" y="2286000"/>
            <a:ext cx="3725325" cy="33019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p:nvPr/>
        </p:nvSpPr>
        <p:spPr>
          <a:xfrm>
            <a:off x="6942650" y="7196650"/>
            <a:ext cx="2259874" cy="296675"/>
          </a:xfrm>
          <a:prstGeom prst="rect">
            <a:avLst/>
          </a:prstGeom>
          <a:noFill/>
          <a:ln>
            <a:noFill/>
          </a:ln>
        </p:spPr>
        <p:txBody>
          <a:bodyPr lIns="38100" tIns="38100" rIns="38100" bIns="38100" anchor="t" anchorCtr="0">
            <a:noAutofit/>
          </a:bodyPr>
          <a:lstStyle/>
          <a:p>
            <a:pPr marL="0" marR="0" lvl="0" indent="0" algn="ctr">
              <a:lnSpc>
                <a:spcPct val="122656"/>
              </a:lnSpc>
              <a:spcBef>
                <a:spcPts val="0"/>
              </a:spcBef>
              <a:spcAft>
                <a:spcPts val="0"/>
              </a:spcAft>
              <a:buNone/>
            </a:pPr>
            <a:r>
              <a:rPr lang="en-US" sz="1777" b="1">
                <a:solidFill>
                  <a:srgbClr val="000000"/>
                </a:solidFill>
                <a:latin typeface="Arial"/>
                <a:ea typeface="Arial"/>
                <a:cs typeface="Arial"/>
                <a:sym typeface="Arial"/>
              </a:rPr>
              <a:t>1- 13</a:t>
            </a:r>
          </a:p>
        </p:txBody>
      </p:sp>
      <p:sp>
        <p:nvSpPr>
          <p:cNvPr id="141" name="Shape 141"/>
          <p:cNvSpPr txBox="1"/>
          <p:nvPr/>
        </p:nvSpPr>
        <p:spPr>
          <a:xfrm>
            <a:off x="84650" y="7112000"/>
            <a:ext cx="5073274" cy="922850"/>
          </a:xfrm>
          <a:prstGeom prst="rect">
            <a:avLst/>
          </a:prstGeom>
          <a:noFill/>
          <a:ln>
            <a:noFill/>
          </a:ln>
        </p:spPr>
        <p:txBody>
          <a:bodyPr lIns="38100" tIns="38100" rIns="38100" bIns="38100" anchor="t" anchorCtr="0">
            <a:noAutofit/>
          </a:bodyPr>
          <a:lstStyle/>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Copyright © 2012 Pearson Education, Inc.  </a:t>
            </a:r>
          </a:p>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Publishing as Prentice Hall</a:t>
            </a:r>
          </a:p>
        </p:txBody>
      </p:sp>
      <p:pic>
        <p:nvPicPr>
          <p:cNvPr id="142" name="Shape 142"/>
          <p:cNvPicPr preferRelativeResize="0"/>
          <p:nvPr/>
        </p:nvPicPr>
        <p:blipFill>
          <a:blip r:embed="rId3">
            <a:alphaModFix/>
          </a:blip>
          <a:stretch>
            <a:fillRect/>
          </a:stretch>
        </p:blipFill>
        <p:spPr>
          <a:xfrm>
            <a:off x="0" y="5831400"/>
            <a:ext cx="1534574" cy="1280574"/>
          </a:xfrm>
          <a:prstGeom prst="rect">
            <a:avLst/>
          </a:prstGeom>
          <a:noFill/>
          <a:ln>
            <a:noFill/>
          </a:ln>
        </p:spPr>
      </p:pic>
      <p:sp>
        <p:nvSpPr>
          <p:cNvPr id="143" name="Shape 143"/>
          <p:cNvSpPr txBox="1">
            <a:spLocks noGrp="1"/>
          </p:cNvSpPr>
          <p:nvPr>
            <p:ph type="title"/>
          </p:nvPr>
        </p:nvSpPr>
        <p:spPr>
          <a:xfrm>
            <a:off x="864300" y="305150"/>
            <a:ext cx="8507575" cy="1479783"/>
          </a:xfrm>
          <a:prstGeom prst="rect">
            <a:avLst/>
          </a:prstGeom>
          <a:noFill/>
          <a:ln>
            <a:noFill/>
          </a:ln>
        </p:spPr>
        <p:txBody>
          <a:bodyPr lIns="38100" tIns="38100" rIns="38100" bIns="38100" anchor="ctr" anchorCtr="0">
            <a:noAutofit/>
          </a:bodyPr>
          <a:lstStyle/>
          <a:p>
            <a:pPr marL="0" marR="0" lvl="0" indent="0" algn="ctr">
              <a:lnSpc>
                <a:spcPct val="120138"/>
              </a:lnSpc>
              <a:spcBef>
                <a:spcPts val="0"/>
              </a:spcBef>
              <a:spcAft>
                <a:spcPts val="0"/>
              </a:spcAft>
              <a:buNone/>
            </a:pPr>
            <a:r>
              <a:rPr lang="en-US" sz="4000" b="1">
                <a:solidFill>
                  <a:srgbClr val="000000"/>
                </a:solidFill>
                <a:latin typeface="Arial"/>
                <a:ea typeface="Arial"/>
                <a:cs typeface="Arial"/>
                <a:sym typeface="Arial"/>
              </a:rPr>
              <a:t>Designing a Customer-Driven Marketing Strategy</a:t>
            </a:r>
          </a:p>
        </p:txBody>
      </p:sp>
      <p:pic>
        <p:nvPicPr>
          <p:cNvPr id="144" name="Shape 144"/>
          <p:cNvPicPr preferRelativeResize="0"/>
          <p:nvPr/>
        </p:nvPicPr>
        <p:blipFill>
          <a:blip r:embed="rId4">
            <a:alphaModFix/>
          </a:blip>
          <a:stretch>
            <a:fillRect/>
          </a:stretch>
        </p:blipFill>
        <p:spPr>
          <a:xfrm>
            <a:off x="412750" y="2201325"/>
            <a:ext cx="8995825" cy="4910650"/>
          </a:xfrm>
          <a:prstGeom prst="rect">
            <a:avLst/>
          </a:prstGeom>
          <a:noFill/>
          <a:ln>
            <a:noFill/>
          </a:ln>
        </p:spPr>
      </p:pic>
      <p:sp>
        <p:nvSpPr>
          <p:cNvPr id="145" name="Shape 145"/>
          <p:cNvSpPr txBox="1">
            <a:spLocks noGrp="1"/>
          </p:cNvSpPr>
          <p:nvPr>
            <p:ph type="body" idx="1"/>
          </p:nvPr>
        </p:nvSpPr>
        <p:spPr>
          <a:xfrm>
            <a:off x="271625" y="1659800"/>
            <a:ext cx="9354249" cy="397225"/>
          </a:xfrm>
          <a:prstGeom prst="rect">
            <a:avLst/>
          </a:prstGeom>
          <a:noFill/>
          <a:ln>
            <a:noFill/>
          </a:ln>
        </p:spPr>
        <p:txBody>
          <a:bodyPr lIns="38100" tIns="38100" rIns="38100" bIns="38100" anchor="t" anchorCtr="0">
            <a:noAutofit/>
          </a:bodyPr>
          <a:lstStyle/>
          <a:p>
            <a:pPr marL="0" marR="0" lvl="0" indent="0" algn="ctr">
              <a:lnSpc>
                <a:spcPct val="120089"/>
              </a:lnSpc>
              <a:spcBef>
                <a:spcPts val="0"/>
              </a:spcBef>
              <a:spcAft>
                <a:spcPts val="0"/>
              </a:spcAft>
              <a:buNone/>
            </a:pPr>
            <a:r>
              <a:rPr lang="en-US" sz="3111" b="1">
                <a:solidFill>
                  <a:srgbClr val="04617B"/>
                </a:solidFill>
                <a:latin typeface="Arial"/>
                <a:ea typeface="Arial"/>
                <a:cs typeface="Arial"/>
                <a:sym typeface="Arial"/>
              </a:rPr>
              <a:t>Marketing Management Orientations</a:t>
            </a:r>
          </a:p>
          <a:p>
            <a:pPr marL="0" marR="0" lvl="0" indent="0" algn="ctr">
              <a:lnSpc>
                <a:spcPct val="120089"/>
              </a:lnSpc>
              <a:spcBef>
                <a:spcPts val="563"/>
              </a:spcBef>
              <a:spcAft>
                <a:spcPts val="0"/>
              </a:spcAft>
              <a:buNone/>
            </a:pPr>
            <a:endParaRPr sz="3111" b="1">
              <a:solidFill>
                <a:srgbClr val="04617B"/>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p:nvPr/>
        </p:nvSpPr>
        <p:spPr>
          <a:xfrm>
            <a:off x="6942650" y="7196650"/>
            <a:ext cx="2259874" cy="296675"/>
          </a:xfrm>
          <a:prstGeom prst="rect">
            <a:avLst/>
          </a:prstGeom>
          <a:noFill/>
          <a:ln>
            <a:noFill/>
          </a:ln>
        </p:spPr>
        <p:txBody>
          <a:bodyPr lIns="38100" tIns="38100" rIns="38100" bIns="38100" anchor="t" anchorCtr="0">
            <a:noAutofit/>
          </a:bodyPr>
          <a:lstStyle/>
          <a:p>
            <a:pPr marL="0" marR="0" lvl="0" indent="0" algn="ctr">
              <a:lnSpc>
                <a:spcPct val="122656"/>
              </a:lnSpc>
              <a:spcBef>
                <a:spcPts val="0"/>
              </a:spcBef>
              <a:spcAft>
                <a:spcPts val="0"/>
              </a:spcAft>
              <a:buNone/>
            </a:pPr>
            <a:r>
              <a:rPr lang="en-US" sz="1777" b="1">
                <a:solidFill>
                  <a:srgbClr val="000000"/>
                </a:solidFill>
                <a:latin typeface="Arial"/>
                <a:ea typeface="Arial"/>
                <a:cs typeface="Arial"/>
                <a:sym typeface="Arial"/>
              </a:rPr>
              <a:t>1- 14</a:t>
            </a:r>
          </a:p>
        </p:txBody>
      </p:sp>
      <p:sp>
        <p:nvSpPr>
          <p:cNvPr id="151" name="Shape 151"/>
          <p:cNvSpPr txBox="1"/>
          <p:nvPr/>
        </p:nvSpPr>
        <p:spPr>
          <a:xfrm>
            <a:off x="84650" y="7112000"/>
            <a:ext cx="5073274" cy="922850"/>
          </a:xfrm>
          <a:prstGeom prst="rect">
            <a:avLst/>
          </a:prstGeom>
          <a:noFill/>
          <a:ln>
            <a:noFill/>
          </a:ln>
        </p:spPr>
        <p:txBody>
          <a:bodyPr lIns="38100" tIns="38100" rIns="38100" bIns="38100" anchor="t" anchorCtr="0">
            <a:noAutofit/>
          </a:bodyPr>
          <a:lstStyle/>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Copyright © 2012 Pearson Education, Inc.  </a:t>
            </a:r>
          </a:p>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Publishing as Prentice Hall</a:t>
            </a:r>
          </a:p>
        </p:txBody>
      </p:sp>
      <p:pic>
        <p:nvPicPr>
          <p:cNvPr id="152" name="Shape 152"/>
          <p:cNvPicPr preferRelativeResize="0"/>
          <p:nvPr/>
        </p:nvPicPr>
        <p:blipFill>
          <a:blip r:embed="rId3">
            <a:alphaModFix/>
          </a:blip>
          <a:stretch>
            <a:fillRect/>
          </a:stretch>
        </p:blipFill>
        <p:spPr>
          <a:xfrm>
            <a:off x="0" y="5831400"/>
            <a:ext cx="1534574" cy="1280574"/>
          </a:xfrm>
          <a:prstGeom prst="rect">
            <a:avLst/>
          </a:prstGeom>
          <a:noFill/>
          <a:ln>
            <a:noFill/>
          </a:ln>
        </p:spPr>
      </p:pic>
      <p:sp>
        <p:nvSpPr>
          <p:cNvPr id="153" name="Shape 153"/>
          <p:cNvSpPr txBox="1">
            <a:spLocks noGrp="1"/>
          </p:cNvSpPr>
          <p:nvPr>
            <p:ph type="title"/>
          </p:nvPr>
        </p:nvSpPr>
        <p:spPr>
          <a:xfrm>
            <a:off x="864300" y="305150"/>
            <a:ext cx="8507575" cy="2181575"/>
          </a:xfrm>
          <a:prstGeom prst="rect">
            <a:avLst/>
          </a:prstGeom>
          <a:noFill/>
          <a:ln>
            <a:noFill/>
          </a:ln>
        </p:spPr>
        <p:txBody>
          <a:bodyPr lIns="38100" tIns="38100" rIns="38100" bIns="38100" anchor="ctr" anchorCtr="0">
            <a:noAutofit/>
          </a:bodyPr>
          <a:lstStyle/>
          <a:p>
            <a:pPr marL="0" marR="0" lvl="0" indent="0" algn="ctr">
              <a:lnSpc>
                <a:spcPct val="120138"/>
              </a:lnSpc>
              <a:spcBef>
                <a:spcPts val="0"/>
              </a:spcBef>
              <a:spcAft>
                <a:spcPts val="0"/>
              </a:spcAft>
              <a:buNone/>
            </a:pPr>
            <a:br>
              <a:rPr lang="en-US" sz="4000" b="1">
                <a:solidFill>
                  <a:srgbClr val="000000"/>
                </a:solidFill>
                <a:latin typeface="Arial"/>
                <a:ea typeface="Arial"/>
                <a:cs typeface="Arial"/>
                <a:sym typeface="Arial"/>
              </a:rPr>
            </a:br>
            <a:r>
              <a:rPr lang="en-US" sz="4000" b="1">
                <a:solidFill>
                  <a:srgbClr val="000000"/>
                </a:solidFill>
                <a:latin typeface="Arial"/>
                <a:ea typeface="Arial"/>
                <a:cs typeface="Arial"/>
                <a:sym typeface="Arial"/>
              </a:rPr>
              <a:t>Designing a Customer-Driven Marketing Strategy</a:t>
            </a:r>
          </a:p>
        </p:txBody>
      </p:sp>
      <p:sp>
        <p:nvSpPr>
          <p:cNvPr id="154" name="Shape 154"/>
          <p:cNvSpPr txBox="1"/>
          <p:nvPr/>
        </p:nvSpPr>
        <p:spPr>
          <a:xfrm>
            <a:off x="864300" y="2252475"/>
            <a:ext cx="8507575" cy="4545875"/>
          </a:xfrm>
          <a:prstGeom prst="rect">
            <a:avLst/>
          </a:prstGeom>
          <a:noFill/>
          <a:ln>
            <a:noFill/>
          </a:ln>
        </p:spPr>
        <p:txBody>
          <a:bodyPr lIns="38100" tIns="38100" rIns="38100" bIns="38100" anchor="t" anchorCtr="0">
            <a:noAutofit/>
          </a:bodyPr>
          <a:lstStyle/>
          <a:p>
            <a:pPr marL="0" marR="0" lvl="0" indent="0" algn="l">
              <a:lnSpc>
                <a:spcPct val="119921"/>
              </a:lnSpc>
              <a:spcBef>
                <a:spcPts val="0"/>
              </a:spcBef>
              <a:spcAft>
                <a:spcPts val="0"/>
              </a:spcAft>
              <a:buNone/>
            </a:pPr>
            <a:endParaRPr sz="3555">
              <a:solidFill>
                <a:srgbClr val="000000"/>
              </a:solidFill>
              <a:latin typeface="Arial"/>
              <a:ea typeface="Arial"/>
              <a:cs typeface="Arial"/>
              <a:sym typeface="Arial"/>
            </a:endParaRPr>
          </a:p>
          <a:p>
            <a:pPr marL="0" marR="0" lvl="0" indent="0" algn="l">
              <a:lnSpc>
                <a:spcPct val="119921"/>
              </a:lnSpc>
              <a:spcBef>
                <a:spcPts val="635"/>
              </a:spcBef>
              <a:spcAft>
                <a:spcPts val="0"/>
              </a:spcAft>
              <a:buNone/>
            </a:pPr>
            <a:r>
              <a:rPr lang="en-US" sz="3555" b="1">
                <a:solidFill>
                  <a:srgbClr val="000000"/>
                </a:solidFill>
                <a:latin typeface="Arial"/>
                <a:ea typeface="Arial"/>
                <a:cs typeface="Arial"/>
                <a:sym typeface="Arial"/>
              </a:rPr>
              <a:t>Production concept </a:t>
            </a:r>
            <a:r>
              <a:rPr lang="en-US" sz="3555">
                <a:solidFill>
                  <a:srgbClr val="000000"/>
                </a:solidFill>
                <a:latin typeface="Arial"/>
                <a:ea typeface="Arial"/>
                <a:cs typeface="Arial"/>
                <a:sym typeface="Arial"/>
              </a:rPr>
              <a:t>is the idea that consumers will favor products that are available or highly affordable</a:t>
            </a:r>
          </a:p>
          <a:p>
            <a:pPr marL="0" marR="0" lvl="0" indent="0" algn="l">
              <a:lnSpc>
                <a:spcPct val="119921"/>
              </a:lnSpc>
              <a:spcBef>
                <a:spcPts val="635"/>
              </a:spcBef>
              <a:spcAft>
                <a:spcPts val="0"/>
              </a:spcAft>
              <a:buNone/>
            </a:pPr>
            <a:endParaRPr sz="3555">
              <a:solidFill>
                <a:srgbClr val="000000"/>
              </a:solidFill>
              <a:latin typeface="Arial"/>
              <a:ea typeface="Arial"/>
              <a:cs typeface="Arial"/>
              <a:sym typeface="Arial"/>
            </a:endParaRPr>
          </a:p>
        </p:txBody>
      </p:sp>
      <p:sp>
        <p:nvSpPr>
          <p:cNvPr id="155" name="Shape 155"/>
          <p:cNvSpPr txBox="1">
            <a:spLocks noGrp="1"/>
          </p:cNvSpPr>
          <p:nvPr>
            <p:ph type="body" idx="1"/>
          </p:nvPr>
        </p:nvSpPr>
        <p:spPr>
          <a:xfrm>
            <a:off x="102300" y="2083150"/>
            <a:ext cx="10031574" cy="397225"/>
          </a:xfrm>
          <a:prstGeom prst="rect">
            <a:avLst/>
          </a:prstGeom>
          <a:noFill/>
          <a:ln>
            <a:noFill/>
          </a:ln>
        </p:spPr>
        <p:txBody>
          <a:bodyPr lIns="38100" tIns="38100" rIns="38100" bIns="38100" anchor="t" anchorCtr="0">
            <a:noAutofit/>
          </a:bodyPr>
          <a:lstStyle/>
          <a:p>
            <a:pPr marL="0" marR="0" lvl="0" indent="0" algn="ctr">
              <a:lnSpc>
                <a:spcPct val="120089"/>
              </a:lnSpc>
              <a:spcBef>
                <a:spcPts val="0"/>
              </a:spcBef>
              <a:spcAft>
                <a:spcPts val="0"/>
              </a:spcAft>
              <a:buNone/>
            </a:pPr>
            <a:r>
              <a:rPr lang="en-US" sz="3111" b="1">
                <a:solidFill>
                  <a:srgbClr val="04617B"/>
                </a:solidFill>
                <a:latin typeface="Arial"/>
                <a:ea typeface="Arial"/>
                <a:cs typeface="Arial"/>
                <a:sym typeface="Arial"/>
              </a:rPr>
              <a:t>Marketing Management Orientations</a:t>
            </a:r>
          </a:p>
          <a:p>
            <a:pPr marL="0" marR="0" lvl="0" indent="0" algn="ctr">
              <a:lnSpc>
                <a:spcPct val="120089"/>
              </a:lnSpc>
              <a:spcBef>
                <a:spcPts val="563"/>
              </a:spcBef>
              <a:spcAft>
                <a:spcPts val="0"/>
              </a:spcAft>
              <a:buNone/>
            </a:pPr>
            <a:endParaRPr sz="3111" b="1">
              <a:solidFill>
                <a:srgbClr val="04617B"/>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p:nvPr/>
        </p:nvSpPr>
        <p:spPr>
          <a:xfrm>
            <a:off x="6942650" y="7196650"/>
            <a:ext cx="2259874" cy="296675"/>
          </a:xfrm>
          <a:prstGeom prst="rect">
            <a:avLst/>
          </a:prstGeom>
          <a:noFill/>
          <a:ln>
            <a:noFill/>
          </a:ln>
        </p:spPr>
        <p:txBody>
          <a:bodyPr lIns="38100" tIns="38100" rIns="38100" bIns="38100" anchor="t" anchorCtr="0">
            <a:noAutofit/>
          </a:bodyPr>
          <a:lstStyle/>
          <a:p>
            <a:pPr marL="0" marR="0" lvl="0" indent="0" algn="ctr">
              <a:lnSpc>
                <a:spcPct val="122656"/>
              </a:lnSpc>
              <a:spcBef>
                <a:spcPts val="0"/>
              </a:spcBef>
              <a:spcAft>
                <a:spcPts val="0"/>
              </a:spcAft>
              <a:buNone/>
            </a:pPr>
            <a:r>
              <a:rPr lang="en-US" sz="1777" b="1">
                <a:solidFill>
                  <a:srgbClr val="000000"/>
                </a:solidFill>
                <a:latin typeface="Arial"/>
                <a:ea typeface="Arial"/>
                <a:cs typeface="Arial"/>
                <a:sym typeface="Arial"/>
              </a:rPr>
              <a:t>1- 15</a:t>
            </a:r>
          </a:p>
        </p:txBody>
      </p:sp>
      <p:sp>
        <p:nvSpPr>
          <p:cNvPr id="161" name="Shape 161"/>
          <p:cNvSpPr txBox="1"/>
          <p:nvPr/>
        </p:nvSpPr>
        <p:spPr>
          <a:xfrm>
            <a:off x="84650" y="7112000"/>
            <a:ext cx="5073274" cy="922850"/>
          </a:xfrm>
          <a:prstGeom prst="rect">
            <a:avLst/>
          </a:prstGeom>
          <a:noFill/>
          <a:ln>
            <a:noFill/>
          </a:ln>
        </p:spPr>
        <p:txBody>
          <a:bodyPr lIns="38100" tIns="38100" rIns="38100" bIns="38100" anchor="t" anchorCtr="0">
            <a:noAutofit/>
          </a:bodyPr>
          <a:lstStyle/>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Copyright © 2012 Pearson Education, Inc.  </a:t>
            </a:r>
          </a:p>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Publishing as Prentice Hall</a:t>
            </a:r>
          </a:p>
        </p:txBody>
      </p:sp>
      <p:pic>
        <p:nvPicPr>
          <p:cNvPr id="162" name="Shape 162"/>
          <p:cNvPicPr preferRelativeResize="0"/>
          <p:nvPr/>
        </p:nvPicPr>
        <p:blipFill>
          <a:blip r:embed="rId3">
            <a:alphaModFix/>
          </a:blip>
          <a:stretch>
            <a:fillRect/>
          </a:stretch>
        </p:blipFill>
        <p:spPr>
          <a:xfrm>
            <a:off x="0" y="5831400"/>
            <a:ext cx="1534574" cy="1280574"/>
          </a:xfrm>
          <a:prstGeom prst="rect">
            <a:avLst/>
          </a:prstGeom>
          <a:noFill/>
          <a:ln>
            <a:noFill/>
          </a:ln>
        </p:spPr>
      </p:pic>
      <p:sp>
        <p:nvSpPr>
          <p:cNvPr id="163" name="Shape 163"/>
          <p:cNvSpPr txBox="1">
            <a:spLocks noGrp="1"/>
          </p:cNvSpPr>
          <p:nvPr>
            <p:ph type="title"/>
          </p:nvPr>
        </p:nvSpPr>
        <p:spPr>
          <a:xfrm>
            <a:off x="864300" y="305150"/>
            <a:ext cx="8507575" cy="2181575"/>
          </a:xfrm>
          <a:prstGeom prst="rect">
            <a:avLst/>
          </a:prstGeom>
          <a:noFill/>
          <a:ln>
            <a:noFill/>
          </a:ln>
        </p:spPr>
        <p:txBody>
          <a:bodyPr lIns="38100" tIns="38100" rIns="38100" bIns="38100" anchor="ctr" anchorCtr="0">
            <a:noAutofit/>
          </a:bodyPr>
          <a:lstStyle/>
          <a:p>
            <a:pPr marL="0" marR="0" lvl="0" indent="0" algn="ctr">
              <a:lnSpc>
                <a:spcPct val="120138"/>
              </a:lnSpc>
              <a:spcBef>
                <a:spcPts val="0"/>
              </a:spcBef>
              <a:spcAft>
                <a:spcPts val="0"/>
              </a:spcAft>
              <a:buNone/>
            </a:pPr>
            <a:br>
              <a:rPr lang="en-US" sz="4000" b="1">
                <a:solidFill>
                  <a:srgbClr val="000000"/>
                </a:solidFill>
                <a:latin typeface="Arial"/>
                <a:ea typeface="Arial"/>
                <a:cs typeface="Arial"/>
                <a:sym typeface="Arial"/>
              </a:rPr>
            </a:br>
            <a:r>
              <a:rPr lang="en-US" sz="4000" b="1">
                <a:solidFill>
                  <a:srgbClr val="000000"/>
                </a:solidFill>
                <a:latin typeface="Arial"/>
                <a:ea typeface="Arial"/>
                <a:cs typeface="Arial"/>
                <a:sym typeface="Arial"/>
              </a:rPr>
              <a:t>Designing a Customer-Driven Marketing Strategy</a:t>
            </a:r>
          </a:p>
        </p:txBody>
      </p:sp>
      <p:sp>
        <p:nvSpPr>
          <p:cNvPr id="164" name="Shape 164"/>
          <p:cNvSpPr txBox="1"/>
          <p:nvPr/>
        </p:nvSpPr>
        <p:spPr>
          <a:xfrm>
            <a:off x="864300" y="2252475"/>
            <a:ext cx="8507575" cy="4545875"/>
          </a:xfrm>
          <a:prstGeom prst="rect">
            <a:avLst/>
          </a:prstGeom>
          <a:noFill/>
          <a:ln>
            <a:noFill/>
          </a:ln>
        </p:spPr>
        <p:txBody>
          <a:bodyPr lIns="38100" tIns="38100" rIns="38100" bIns="38100" anchor="t" anchorCtr="0">
            <a:noAutofit/>
          </a:bodyPr>
          <a:lstStyle/>
          <a:p>
            <a:pPr marL="0" marR="0" lvl="0" indent="0" algn="l">
              <a:lnSpc>
                <a:spcPct val="119921"/>
              </a:lnSpc>
              <a:spcBef>
                <a:spcPts val="0"/>
              </a:spcBef>
              <a:spcAft>
                <a:spcPts val="0"/>
              </a:spcAft>
              <a:buNone/>
            </a:pPr>
            <a:endParaRPr sz="3555" b="1">
              <a:solidFill>
                <a:srgbClr val="000000"/>
              </a:solidFill>
              <a:latin typeface="Arial"/>
              <a:ea typeface="Arial"/>
              <a:cs typeface="Arial"/>
              <a:sym typeface="Arial"/>
            </a:endParaRPr>
          </a:p>
          <a:p>
            <a:pPr marL="0" marR="0" lvl="0" indent="0" algn="l">
              <a:lnSpc>
                <a:spcPct val="119921"/>
              </a:lnSpc>
              <a:spcBef>
                <a:spcPts val="635"/>
              </a:spcBef>
              <a:spcAft>
                <a:spcPts val="0"/>
              </a:spcAft>
              <a:buNone/>
            </a:pPr>
            <a:r>
              <a:rPr lang="en-US" sz="3555" b="1">
                <a:solidFill>
                  <a:srgbClr val="000000"/>
                </a:solidFill>
                <a:latin typeface="Arial"/>
                <a:ea typeface="Arial"/>
                <a:cs typeface="Arial"/>
                <a:sym typeface="Arial"/>
              </a:rPr>
              <a:t>Product concept </a:t>
            </a:r>
            <a:r>
              <a:rPr lang="en-US" sz="3555">
                <a:solidFill>
                  <a:srgbClr val="000000"/>
                </a:solidFill>
                <a:latin typeface="Arial"/>
                <a:ea typeface="Arial"/>
                <a:cs typeface="Arial"/>
                <a:sym typeface="Arial"/>
              </a:rPr>
              <a:t>is the idea that consumers will favor products that offer the most quality, performance, and features. Organization should therefore devote its energy to making continuous product improvements.</a:t>
            </a:r>
          </a:p>
        </p:txBody>
      </p:sp>
      <p:sp>
        <p:nvSpPr>
          <p:cNvPr id="165" name="Shape 165"/>
          <p:cNvSpPr txBox="1">
            <a:spLocks noGrp="1"/>
          </p:cNvSpPr>
          <p:nvPr>
            <p:ph type="body" idx="1"/>
          </p:nvPr>
        </p:nvSpPr>
        <p:spPr>
          <a:xfrm>
            <a:off x="102300" y="2167800"/>
            <a:ext cx="10031574" cy="397225"/>
          </a:xfrm>
          <a:prstGeom prst="rect">
            <a:avLst/>
          </a:prstGeom>
          <a:noFill/>
          <a:ln>
            <a:noFill/>
          </a:ln>
        </p:spPr>
        <p:txBody>
          <a:bodyPr lIns="38100" tIns="38100" rIns="38100" bIns="38100" anchor="t" anchorCtr="0">
            <a:noAutofit/>
          </a:bodyPr>
          <a:lstStyle/>
          <a:p>
            <a:pPr marL="0" marR="0" lvl="0" indent="0" algn="ctr">
              <a:lnSpc>
                <a:spcPct val="120089"/>
              </a:lnSpc>
              <a:spcBef>
                <a:spcPts val="0"/>
              </a:spcBef>
              <a:spcAft>
                <a:spcPts val="0"/>
              </a:spcAft>
              <a:buNone/>
            </a:pPr>
            <a:r>
              <a:rPr lang="en-US" sz="3111" b="1">
                <a:solidFill>
                  <a:srgbClr val="04617B"/>
                </a:solidFill>
                <a:latin typeface="Arial"/>
                <a:ea typeface="Arial"/>
                <a:cs typeface="Arial"/>
                <a:sym typeface="Arial"/>
              </a:rPr>
              <a:t>Marketing Management Orientations</a:t>
            </a:r>
          </a:p>
          <a:p>
            <a:pPr marL="0" marR="0" lvl="0" indent="0" algn="ctr">
              <a:lnSpc>
                <a:spcPct val="120089"/>
              </a:lnSpc>
              <a:spcBef>
                <a:spcPts val="563"/>
              </a:spcBef>
              <a:spcAft>
                <a:spcPts val="0"/>
              </a:spcAft>
              <a:buNone/>
            </a:pPr>
            <a:endParaRPr sz="3111" b="1">
              <a:solidFill>
                <a:srgbClr val="04617B"/>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p:nvPr/>
        </p:nvSpPr>
        <p:spPr>
          <a:xfrm>
            <a:off x="6942650" y="7196650"/>
            <a:ext cx="2259874" cy="296675"/>
          </a:xfrm>
          <a:prstGeom prst="rect">
            <a:avLst/>
          </a:prstGeom>
          <a:noFill/>
          <a:ln>
            <a:noFill/>
          </a:ln>
        </p:spPr>
        <p:txBody>
          <a:bodyPr lIns="38100" tIns="38100" rIns="38100" bIns="38100" anchor="t" anchorCtr="0">
            <a:noAutofit/>
          </a:bodyPr>
          <a:lstStyle/>
          <a:p>
            <a:pPr marL="0" marR="0" lvl="0" indent="0" algn="ctr">
              <a:lnSpc>
                <a:spcPct val="122656"/>
              </a:lnSpc>
              <a:spcBef>
                <a:spcPts val="0"/>
              </a:spcBef>
              <a:spcAft>
                <a:spcPts val="0"/>
              </a:spcAft>
              <a:buNone/>
            </a:pPr>
            <a:r>
              <a:rPr lang="en-US" sz="1777" b="1">
                <a:solidFill>
                  <a:srgbClr val="000000"/>
                </a:solidFill>
                <a:latin typeface="Arial"/>
                <a:ea typeface="Arial"/>
                <a:cs typeface="Arial"/>
                <a:sym typeface="Arial"/>
              </a:rPr>
              <a:t>1- 16</a:t>
            </a:r>
          </a:p>
        </p:txBody>
      </p:sp>
      <p:sp>
        <p:nvSpPr>
          <p:cNvPr id="171" name="Shape 171"/>
          <p:cNvSpPr txBox="1"/>
          <p:nvPr/>
        </p:nvSpPr>
        <p:spPr>
          <a:xfrm>
            <a:off x="84650" y="7112000"/>
            <a:ext cx="5073274" cy="922850"/>
          </a:xfrm>
          <a:prstGeom prst="rect">
            <a:avLst/>
          </a:prstGeom>
          <a:noFill/>
          <a:ln>
            <a:noFill/>
          </a:ln>
        </p:spPr>
        <p:txBody>
          <a:bodyPr lIns="38100" tIns="38100" rIns="38100" bIns="38100" anchor="t" anchorCtr="0">
            <a:noAutofit/>
          </a:bodyPr>
          <a:lstStyle/>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Copyright © 2012 Pearson Education, Inc.  </a:t>
            </a:r>
          </a:p>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Publishing as Prentice Hall</a:t>
            </a:r>
          </a:p>
        </p:txBody>
      </p:sp>
      <p:pic>
        <p:nvPicPr>
          <p:cNvPr id="172" name="Shape 172"/>
          <p:cNvPicPr preferRelativeResize="0"/>
          <p:nvPr/>
        </p:nvPicPr>
        <p:blipFill>
          <a:blip r:embed="rId3">
            <a:alphaModFix/>
          </a:blip>
          <a:stretch>
            <a:fillRect/>
          </a:stretch>
        </p:blipFill>
        <p:spPr>
          <a:xfrm>
            <a:off x="0" y="5831400"/>
            <a:ext cx="1534574" cy="1280574"/>
          </a:xfrm>
          <a:prstGeom prst="rect">
            <a:avLst/>
          </a:prstGeom>
          <a:noFill/>
          <a:ln>
            <a:noFill/>
          </a:ln>
        </p:spPr>
      </p:pic>
      <p:sp>
        <p:nvSpPr>
          <p:cNvPr id="173" name="Shape 173"/>
          <p:cNvSpPr txBox="1">
            <a:spLocks noGrp="1"/>
          </p:cNvSpPr>
          <p:nvPr>
            <p:ph type="title"/>
          </p:nvPr>
        </p:nvSpPr>
        <p:spPr>
          <a:xfrm>
            <a:off x="864300" y="305150"/>
            <a:ext cx="8507575" cy="1479783"/>
          </a:xfrm>
          <a:prstGeom prst="rect">
            <a:avLst/>
          </a:prstGeom>
          <a:noFill/>
          <a:ln>
            <a:noFill/>
          </a:ln>
        </p:spPr>
        <p:txBody>
          <a:bodyPr lIns="38100" tIns="38100" rIns="38100" bIns="38100" anchor="ctr" anchorCtr="0">
            <a:noAutofit/>
          </a:bodyPr>
          <a:lstStyle/>
          <a:p>
            <a:pPr marL="0" marR="0" lvl="0" indent="0" algn="ctr">
              <a:lnSpc>
                <a:spcPct val="120138"/>
              </a:lnSpc>
              <a:spcBef>
                <a:spcPts val="0"/>
              </a:spcBef>
              <a:spcAft>
                <a:spcPts val="0"/>
              </a:spcAft>
              <a:buNone/>
            </a:pPr>
            <a:r>
              <a:rPr lang="en-US" sz="4000" b="1">
                <a:solidFill>
                  <a:srgbClr val="000000"/>
                </a:solidFill>
                <a:latin typeface="Arial"/>
                <a:ea typeface="Arial"/>
                <a:cs typeface="Arial"/>
                <a:sym typeface="Arial"/>
              </a:rPr>
              <a:t>Designing a Customer-Driven Marketing Strategy</a:t>
            </a:r>
          </a:p>
        </p:txBody>
      </p:sp>
      <p:sp>
        <p:nvSpPr>
          <p:cNvPr id="174" name="Shape 174"/>
          <p:cNvSpPr txBox="1"/>
          <p:nvPr/>
        </p:nvSpPr>
        <p:spPr>
          <a:xfrm>
            <a:off x="864300" y="2591150"/>
            <a:ext cx="8507575" cy="4207225"/>
          </a:xfrm>
          <a:prstGeom prst="rect">
            <a:avLst/>
          </a:prstGeom>
          <a:noFill/>
          <a:ln>
            <a:noFill/>
          </a:ln>
        </p:spPr>
        <p:txBody>
          <a:bodyPr lIns="38100" tIns="38100" rIns="38100" bIns="38100" anchor="t" anchorCtr="0">
            <a:noAutofit/>
          </a:bodyPr>
          <a:lstStyle/>
          <a:p>
            <a:pPr marL="0" marR="0" lvl="0" indent="0" algn="l">
              <a:lnSpc>
                <a:spcPct val="119921"/>
              </a:lnSpc>
              <a:spcBef>
                <a:spcPts val="0"/>
              </a:spcBef>
              <a:spcAft>
                <a:spcPts val="0"/>
              </a:spcAft>
              <a:buNone/>
            </a:pPr>
            <a:r>
              <a:rPr lang="en-US" sz="3555" b="1">
                <a:solidFill>
                  <a:srgbClr val="000000"/>
                </a:solidFill>
                <a:latin typeface="Arial"/>
                <a:ea typeface="Arial"/>
                <a:cs typeface="Arial"/>
                <a:sym typeface="Arial"/>
              </a:rPr>
              <a:t>Selling concept </a:t>
            </a:r>
            <a:r>
              <a:rPr lang="en-US" sz="3555">
                <a:solidFill>
                  <a:srgbClr val="000000"/>
                </a:solidFill>
                <a:latin typeface="Arial"/>
                <a:ea typeface="Arial"/>
                <a:cs typeface="Arial"/>
                <a:sym typeface="Arial"/>
              </a:rPr>
              <a:t>is the idea that consumers will not buy enough of the firm’s products unless it undertakes a large scale selling and promotion effort</a:t>
            </a:r>
          </a:p>
        </p:txBody>
      </p:sp>
      <p:sp>
        <p:nvSpPr>
          <p:cNvPr id="175" name="Shape 175"/>
          <p:cNvSpPr txBox="1">
            <a:spLocks noGrp="1"/>
          </p:cNvSpPr>
          <p:nvPr>
            <p:ph type="body" idx="1"/>
          </p:nvPr>
        </p:nvSpPr>
        <p:spPr>
          <a:xfrm>
            <a:off x="102300" y="1659800"/>
            <a:ext cx="10031574" cy="397225"/>
          </a:xfrm>
          <a:prstGeom prst="rect">
            <a:avLst/>
          </a:prstGeom>
          <a:noFill/>
          <a:ln>
            <a:noFill/>
          </a:ln>
        </p:spPr>
        <p:txBody>
          <a:bodyPr lIns="38100" tIns="38100" rIns="38100" bIns="38100" anchor="t" anchorCtr="0">
            <a:noAutofit/>
          </a:bodyPr>
          <a:lstStyle/>
          <a:p>
            <a:pPr marL="0" marR="0" lvl="0" indent="0" algn="ctr">
              <a:lnSpc>
                <a:spcPct val="120089"/>
              </a:lnSpc>
              <a:spcBef>
                <a:spcPts val="0"/>
              </a:spcBef>
              <a:spcAft>
                <a:spcPts val="0"/>
              </a:spcAft>
              <a:buNone/>
            </a:pPr>
            <a:r>
              <a:rPr lang="en-US" sz="3111" b="1">
                <a:solidFill>
                  <a:srgbClr val="04617B"/>
                </a:solidFill>
                <a:latin typeface="Arial"/>
                <a:ea typeface="Arial"/>
                <a:cs typeface="Arial"/>
                <a:sym typeface="Arial"/>
              </a:rPr>
              <a:t>Marketing Management Orientations</a:t>
            </a:r>
          </a:p>
          <a:p>
            <a:pPr marL="0" marR="0" lvl="0" indent="0" algn="ctr">
              <a:lnSpc>
                <a:spcPct val="120089"/>
              </a:lnSpc>
              <a:spcBef>
                <a:spcPts val="563"/>
              </a:spcBef>
              <a:spcAft>
                <a:spcPts val="0"/>
              </a:spcAft>
              <a:buNone/>
            </a:pPr>
            <a:endParaRPr sz="3111" b="1">
              <a:solidFill>
                <a:srgbClr val="04617B"/>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p:nvPr/>
        </p:nvSpPr>
        <p:spPr>
          <a:xfrm>
            <a:off x="6942650" y="7196650"/>
            <a:ext cx="2259874" cy="296675"/>
          </a:xfrm>
          <a:prstGeom prst="rect">
            <a:avLst/>
          </a:prstGeom>
          <a:noFill/>
          <a:ln>
            <a:noFill/>
          </a:ln>
        </p:spPr>
        <p:txBody>
          <a:bodyPr lIns="38100" tIns="38100" rIns="38100" bIns="38100" anchor="t" anchorCtr="0">
            <a:noAutofit/>
          </a:bodyPr>
          <a:lstStyle/>
          <a:p>
            <a:pPr marL="0" marR="0" lvl="0" indent="0" algn="ctr">
              <a:lnSpc>
                <a:spcPct val="122656"/>
              </a:lnSpc>
              <a:spcBef>
                <a:spcPts val="0"/>
              </a:spcBef>
              <a:spcAft>
                <a:spcPts val="0"/>
              </a:spcAft>
              <a:buNone/>
            </a:pPr>
            <a:r>
              <a:rPr lang="en-US" sz="1777" b="1">
                <a:solidFill>
                  <a:srgbClr val="000000"/>
                </a:solidFill>
                <a:latin typeface="Arial"/>
                <a:ea typeface="Arial"/>
                <a:cs typeface="Arial"/>
                <a:sym typeface="Arial"/>
              </a:rPr>
              <a:t>1- 17</a:t>
            </a:r>
          </a:p>
        </p:txBody>
      </p:sp>
      <p:sp>
        <p:nvSpPr>
          <p:cNvPr id="181" name="Shape 181"/>
          <p:cNvSpPr txBox="1"/>
          <p:nvPr/>
        </p:nvSpPr>
        <p:spPr>
          <a:xfrm>
            <a:off x="84650" y="7112000"/>
            <a:ext cx="5073274" cy="922850"/>
          </a:xfrm>
          <a:prstGeom prst="rect">
            <a:avLst/>
          </a:prstGeom>
          <a:noFill/>
          <a:ln>
            <a:noFill/>
          </a:ln>
        </p:spPr>
        <p:txBody>
          <a:bodyPr lIns="38100" tIns="38100" rIns="38100" bIns="38100" anchor="t" anchorCtr="0">
            <a:noAutofit/>
          </a:bodyPr>
          <a:lstStyle/>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Copyright © 2012 Pearson Education, Inc.  </a:t>
            </a:r>
          </a:p>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Publishing as Prentice Hall</a:t>
            </a:r>
          </a:p>
        </p:txBody>
      </p:sp>
      <p:pic>
        <p:nvPicPr>
          <p:cNvPr id="182" name="Shape 182"/>
          <p:cNvPicPr preferRelativeResize="0"/>
          <p:nvPr/>
        </p:nvPicPr>
        <p:blipFill>
          <a:blip r:embed="rId3">
            <a:alphaModFix/>
          </a:blip>
          <a:stretch>
            <a:fillRect/>
          </a:stretch>
        </p:blipFill>
        <p:spPr>
          <a:xfrm>
            <a:off x="0" y="5831400"/>
            <a:ext cx="1534574" cy="1280574"/>
          </a:xfrm>
          <a:prstGeom prst="rect">
            <a:avLst/>
          </a:prstGeom>
          <a:noFill/>
          <a:ln>
            <a:noFill/>
          </a:ln>
        </p:spPr>
      </p:pic>
      <p:sp>
        <p:nvSpPr>
          <p:cNvPr id="183" name="Shape 183"/>
          <p:cNvSpPr txBox="1">
            <a:spLocks noGrp="1"/>
          </p:cNvSpPr>
          <p:nvPr>
            <p:ph type="title"/>
          </p:nvPr>
        </p:nvSpPr>
        <p:spPr>
          <a:xfrm>
            <a:off x="864300" y="305150"/>
            <a:ext cx="8507575" cy="1479783"/>
          </a:xfrm>
          <a:prstGeom prst="rect">
            <a:avLst/>
          </a:prstGeom>
          <a:noFill/>
          <a:ln>
            <a:noFill/>
          </a:ln>
        </p:spPr>
        <p:txBody>
          <a:bodyPr lIns="38100" tIns="38100" rIns="38100" bIns="38100" anchor="ctr" anchorCtr="0">
            <a:noAutofit/>
          </a:bodyPr>
          <a:lstStyle/>
          <a:p>
            <a:pPr marL="0" marR="0" lvl="0" indent="0" algn="ctr">
              <a:lnSpc>
                <a:spcPct val="120138"/>
              </a:lnSpc>
              <a:spcBef>
                <a:spcPts val="0"/>
              </a:spcBef>
              <a:spcAft>
                <a:spcPts val="0"/>
              </a:spcAft>
              <a:buNone/>
            </a:pPr>
            <a:r>
              <a:rPr lang="en-US" sz="4000" b="1">
                <a:solidFill>
                  <a:srgbClr val="000000"/>
                </a:solidFill>
                <a:latin typeface="Arial"/>
                <a:ea typeface="Arial"/>
                <a:cs typeface="Arial"/>
                <a:sym typeface="Arial"/>
              </a:rPr>
              <a:t>Designing a Customer-Driven Marketing Strategy</a:t>
            </a:r>
          </a:p>
        </p:txBody>
      </p:sp>
      <p:sp>
        <p:nvSpPr>
          <p:cNvPr id="184" name="Shape 184"/>
          <p:cNvSpPr txBox="1">
            <a:spLocks noGrp="1"/>
          </p:cNvSpPr>
          <p:nvPr>
            <p:ph type="body" idx="1"/>
          </p:nvPr>
        </p:nvSpPr>
        <p:spPr>
          <a:xfrm>
            <a:off x="102300" y="1659800"/>
            <a:ext cx="10031574" cy="397225"/>
          </a:xfrm>
          <a:prstGeom prst="rect">
            <a:avLst/>
          </a:prstGeom>
          <a:noFill/>
          <a:ln>
            <a:noFill/>
          </a:ln>
        </p:spPr>
        <p:txBody>
          <a:bodyPr lIns="38100" tIns="38100" rIns="38100" bIns="38100" anchor="t" anchorCtr="0">
            <a:noAutofit/>
          </a:bodyPr>
          <a:lstStyle/>
          <a:p>
            <a:pPr marL="0" marR="0" lvl="0" indent="0" algn="ctr">
              <a:lnSpc>
                <a:spcPct val="120089"/>
              </a:lnSpc>
              <a:spcBef>
                <a:spcPts val="0"/>
              </a:spcBef>
              <a:spcAft>
                <a:spcPts val="0"/>
              </a:spcAft>
              <a:buNone/>
            </a:pPr>
            <a:r>
              <a:rPr lang="en-US" sz="3111" b="1">
                <a:solidFill>
                  <a:srgbClr val="04617B"/>
                </a:solidFill>
                <a:latin typeface="Arial"/>
                <a:ea typeface="Arial"/>
                <a:cs typeface="Arial"/>
                <a:sym typeface="Arial"/>
              </a:rPr>
              <a:t>Marketing Management Orientations</a:t>
            </a:r>
          </a:p>
          <a:p>
            <a:pPr marL="0" marR="0" lvl="0" indent="0" algn="ctr">
              <a:lnSpc>
                <a:spcPct val="120089"/>
              </a:lnSpc>
              <a:spcBef>
                <a:spcPts val="563"/>
              </a:spcBef>
              <a:spcAft>
                <a:spcPts val="0"/>
              </a:spcAft>
              <a:buNone/>
            </a:pPr>
            <a:endParaRPr sz="3111" b="1">
              <a:solidFill>
                <a:srgbClr val="04617B"/>
              </a:solidFill>
              <a:latin typeface="Arial"/>
              <a:ea typeface="Arial"/>
              <a:cs typeface="Arial"/>
              <a:sym typeface="Arial"/>
            </a:endParaRPr>
          </a:p>
        </p:txBody>
      </p:sp>
      <p:sp>
        <p:nvSpPr>
          <p:cNvPr id="185" name="Shape 185"/>
          <p:cNvSpPr txBox="1"/>
          <p:nvPr/>
        </p:nvSpPr>
        <p:spPr>
          <a:xfrm>
            <a:off x="3742950" y="2421800"/>
            <a:ext cx="5713575" cy="4545875"/>
          </a:xfrm>
          <a:prstGeom prst="rect">
            <a:avLst/>
          </a:prstGeom>
          <a:noFill/>
          <a:ln>
            <a:noFill/>
          </a:ln>
        </p:spPr>
        <p:txBody>
          <a:bodyPr lIns="38100" tIns="38100" rIns="38100" bIns="38100" anchor="t" anchorCtr="0">
            <a:noAutofit/>
          </a:bodyPr>
          <a:lstStyle/>
          <a:p>
            <a:pPr marL="0" marR="0" lvl="0" indent="0" algn="l">
              <a:lnSpc>
                <a:spcPct val="119921"/>
              </a:lnSpc>
              <a:spcBef>
                <a:spcPts val="0"/>
              </a:spcBef>
              <a:spcAft>
                <a:spcPts val="0"/>
              </a:spcAft>
              <a:buNone/>
            </a:pPr>
            <a:r>
              <a:rPr lang="en-US" sz="3555" b="1">
                <a:solidFill>
                  <a:srgbClr val="000000"/>
                </a:solidFill>
                <a:latin typeface="Arial"/>
                <a:ea typeface="Arial"/>
                <a:cs typeface="Arial"/>
                <a:sym typeface="Arial"/>
              </a:rPr>
              <a:t>Marketing concept </a:t>
            </a:r>
            <a:r>
              <a:rPr lang="en-US" sz="3555">
                <a:solidFill>
                  <a:srgbClr val="000000"/>
                </a:solidFill>
                <a:latin typeface="Arial"/>
                <a:ea typeface="Arial"/>
                <a:cs typeface="Arial"/>
                <a:sym typeface="Arial"/>
              </a:rPr>
              <a:t>is the idea that achieving organizational goals depends on knowing the needs and wants of the target markets and delivering the desired satisfactions better than competitors do</a:t>
            </a:r>
          </a:p>
          <a:p>
            <a:pPr marL="0" marR="0" lvl="0" indent="0" algn="l">
              <a:lnSpc>
                <a:spcPct val="119921"/>
              </a:lnSpc>
              <a:spcBef>
                <a:spcPts val="635"/>
              </a:spcBef>
              <a:spcAft>
                <a:spcPts val="0"/>
              </a:spcAft>
              <a:buNone/>
            </a:pPr>
            <a:endParaRPr sz="3555">
              <a:solidFill>
                <a:srgbClr val="000000"/>
              </a:solidFill>
              <a:latin typeface="Arial"/>
              <a:ea typeface="Arial"/>
              <a:cs typeface="Arial"/>
              <a:sym typeface="Arial"/>
            </a:endParaRPr>
          </a:p>
        </p:txBody>
      </p:sp>
      <p:pic>
        <p:nvPicPr>
          <p:cNvPr id="186" name="Shape 186"/>
          <p:cNvPicPr preferRelativeResize="0"/>
          <p:nvPr/>
        </p:nvPicPr>
        <p:blipFill>
          <a:blip r:embed="rId4">
            <a:alphaModFix/>
          </a:blip>
          <a:stretch>
            <a:fillRect/>
          </a:stretch>
        </p:blipFill>
        <p:spPr>
          <a:xfrm>
            <a:off x="0" y="3270250"/>
            <a:ext cx="3725325" cy="249764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p:nvPr/>
        </p:nvSpPr>
        <p:spPr>
          <a:xfrm>
            <a:off x="6942650" y="7196650"/>
            <a:ext cx="2259874" cy="296675"/>
          </a:xfrm>
          <a:prstGeom prst="rect">
            <a:avLst/>
          </a:prstGeom>
          <a:noFill/>
          <a:ln>
            <a:noFill/>
          </a:ln>
        </p:spPr>
        <p:txBody>
          <a:bodyPr lIns="38100" tIns="38100" rIns="38100" bIns="38100" anchor="t" anchorCtr="0">
            <a:noAutofit/>
          </a:bodyPr>
          <a:lstStyle/>
          <a:p>
            <a:pPr marL="0" marR="0" lvl="0" indent="0" algn="ctr">
              <a:lnSpc>
                <a:spcPct val="122656"/>
              </a:lnSpc>
              <a:spcBef>
                <a:spcPts val="0"/>
              </a:spcBef>
              <a:spcAft>
                <a:spcPts val="0"/>
              </a:spcAft>
              <a:buNone/>
            </a:pPr>
            <a:r>
              <a:rPr lang="en-US" sz="1777" b="1">
                <a:solidFill>
                  <a:srgbClr val="000000"/>
                </a:solidFill>
                <a:latin typeface="Arial"/>
                <a:ea typeface="Arial"/>
                <a:cs typeface="Arial"/>
                <a:sym typeface="Arial"/>
              </a:rPr>
              <a:t>1- 18</a:t>
            </a:r>
          </a:p>
        </p:txBody>
      </p:sp>
      <p:sp>
        <p:nvSpPr>
          <p:cNvPr id="192" name="Shape 192"/>
          <p:cNvSpPr txBox="1"/>
          <p:nvPr/>
        </p:nvSpPr>
        <p:spPr>
          <a:xfrm>
            <a:off x="84650" y="7112000"/>
            <a:ext cx="5073274" cy="922850"/>
          </a:xfrm>
          <a:prstGeom prst="rect">
            <a:avLst/>
          </a:prstGeom>
          <a:noFill/>
          <a:ln>
            <a:noFill/>
          </a:ln>
        </p:spPr>
        <p:txBody>
          <a:bodyPr lIns="38100" tIns="38100" rIns="38100" bIns="38100" anchor="t" anchorCtr="0">
            <a:noAutofit/>
          </a:bodyPr>
          <a:lstStyle/>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Copyright © 2012 Pearson Education, Inc.  </a:t>
            </a:r>
          </a:p>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Publishing as Prentice Hall</a:t>
            </a:r>
          </a:p>
        </p:txBody>
      </p:sp>
      <p:pic>
        <p:nvPicPr>
          <p:cNvPr id="193" name="Shape 193"/>
          <p:cNvPicPr preferRelativeResize="0"/>
          <p:nvPr/>
        </p:nvPicPr>
        <p:blipFill>
          <a:blip r:embed="rId3">
            <a:alphaModFix/>
          </a:blip>
          <a:stretch>
            <a:fillRect/>
          </a:stretch>
        </p:blipFill>
        <p:spPr>
          <a:xfrm>
            <a:off x="0" y="5831400"/>
            <a:ext cx="1534574" cy="1280574"/>
          </a:xfrm>
          <a:prstGeom prst="rect">
            <a:avLst/>
          </a:prstGeom>
          <a:noFill/>
          <a:ln>
            <a:noFill/>
          </a:ln>
        </p:spPr>
      </p:pic>
      <p:sp>
        <p:nvSpPr>
          <p:cNvPr id="194" name="Shape 194"/>
          <p:cNvSpPr txBox="1">
            <a:spLocks noGrp="1"/>
          </p:cNvSpPr>
          <p:nvPr>
            <p:ph type="title"/>
          </p:nvPr>
        </p:nvSpPr>
        <p:spPr>
          <a:xfrm>
            <a:off x="864300" y="305150"/>
            <a:ext cx="8507575" cy="1479783"/>
          </a:xfrm>
          <a:prstGeom prst="rect">
            <a:avLst/>
          </a:prstGeom>
          <a:noFill/>
          <a:ln>
            <a:noFill/>
          </a:ln>
        </p:spPr>
        <p:txBody>
          <a:bodyPr lIns="38100" tIns="38100" rIns="38100" bIns="38100" anchor="ctr" anchorCtr="0">
            <a:noAutofit/>
          </a:bodyPr>
          <a:lstStyle/>
          <a:p>
            <a:pPr marL="0" marR="0" lvl="0" indent="0" algn="ctr">
              <a:lnSpc>
                <a:spcPct val="120138"/>
              </a:lnSpc>
              <a:spcBef>
                <a:spcPts val="0"/>
              </a:spcBef>
              <a:spcAft>
                <a:spcPts val="0"/>
              </a:spcAft>
              <a:buNone/>
            </a:pPr>
            <a:r>
              <a:rPr lang="en-US" sz="4000" b="1">
                <a:solidFill>
                  <a:srgbClr val="000000"/>
                </a:solidFill>
                <a:latin typeface="Arial"/>
                <a:ea typeface="Arial"/>
                <a:cs typeface="Arial"/>
                <a:sym typeface="Arial"/>
              </a:rPr>
              <a:t>Designing a Customer-Driven Marketing Strategy</a:t>
            </a:r>
          </a:p>
        </p:txBody>
      </p:sp>
      <p:sp>
        <p:nvSpPr>
          <p:cNvPr id="195" name="Shape 195"/>
          <p:cNvSpPr txBox="1">
            <a:spLocks noGrp="1"/>
          </p:cNvSpPr>
          <p:nvPr>
            <p:ph type="body" idx="1"/>
          </p:nvPr>
        </p:nvSpPr>
        <p:spPr>
          <a:xfrm>
            <a:off x="102300" y="1659800"/>
            <a:ext cx="10031574" cy="397225"/>
          </a:xfrm>
          <a:prstGeom prst="rect">
            <a:avLst/>
          </a:prstGeom>
          <a:noFill/>
          <a:ln>
            <a:noFill/>
          </a:ln>
        </p:spPr>
        <p:txBody>
          <a:bodyPr lIns="38100" tIns="38100" rIns="38100" bIns="38100" anchor="t" anchorCtr="0">
            <a:noAutofit/>
          </a:bodyPr>
          <a:lstStyle/>
          <a:p>
            <a:pPr marL="0" marR="0" lvl="0" indent="0" algn="ctr">
              <a:lnSpc>
                <a:spcPct val="120089"/>
              </a:lnSpc>
              <a:spcBef>
                <a:spcPts val="0"/>
              </a:spcBef>
              <a:spcAft>
                <a:spcPts val="0"/>
              </a:spcAft>
              <a:buNone/>
            </a:pPr>
            <a:r>
              <a:rPr lang="en-US" sz="3111" b="1">
                <a:solidFill>
                  <a:srgbClr val="04617B"/>
                </a:solidFill>
                <a:latin typeface="Arial"/>
                <a:ea typeface="Arial"/>
                <a:cs typeface="Arial"/>
                <a:sym typeface="Arial"/>
              </a:rPr>
              <a:t>Marketing Management Orientations</a:t>
            </a:r>
          </a:p>
          <a:p>
            <a:pPr marL="0" marR="0" lvl="0" indent="0" algn="ctr">
              <a:lnSpc>
                <a:spcPct val="120089"/>
              </a:lnSpc>
              <a:spcBef>
                <a:spcPts val="563"/>
              </a:spcBef>
              <a:spcAft>
                <a:spcPts val="0"/>
              </a:spcAft>
              <a:buNone/>
            </a:pPr>
            <a:endParaRPr sz="3111" b="1">
              <a:solidFill>
                <a:srgbClr val="04617B"/>
              </a:solidFill>
              <a:latin typeface="Arial"/>
              <a:ea typeface="Arial"/>
              <a:cs typeface="Arial"/>
              <a:sym typeface="Arial"/>
            </a:endParaRPr>
          </a:p>
        </p:txBody>
      </p:sp>
      <p:sp>
        <p:nvSpPr>
          <p:cNvPr id="196" name="Shape 196"/>
          <p:cNvSpPr txBox="1"/>
          <p:nvPr/>
        </p:nvSpPr>
        <p:spPr>
          <a:xfrm>
            <a:off x="4081625" y="2421800"/>
            <a:ext cx="5290249" cy="4545875"/>
          </a:xfrm>
          <a:prstGeom prst="rect">
            <a:avLst/>
          </a:prstGeom>
          <a:noFill/>
          <a:ln>
            <a:noFill/>
          </a:ln>
        </p:spPr>
        <p:txBody>
          <a:bodyPr lIns="38100" tIns="38100" rIns="38100" bIns="38100" anchor="t" anchorCtr="0">
            <a:noAutofit/>
          </a:bodyPr>
          <a:lstStyle/>
          <a:p>
            <a:pPr marL="0" marR="0" lvl="0" indent="0" algn="l">
              <a:lnSpc>
                <a:spcPct val="120089"/>
              </a:lnSpc>
              <a:spcBef>
                <a:spcPts val="0"/>
              </a:spcBef>
              <a:spcAft>
                <a:spcPts val="0"/>
              </a:spcAft>
              <a:buNone/>
            </a:pPr>
            <a:r>
              <a:rPr lang="en-US" sz="3111" b="1">
                <a:solidFill>
                  <a:srgbClr val="000000"/>
                </a:solidFill>
                <a:latin typeface="Arial"/>
                <a:ea typeface="Arial"/>
                <a:cs typeface="Arial"/>
                <a:sym typeface="Arial"/>
              </a:rPr>
              <a:t>Societal marketing </a:t>
            </a:r>
            <a:r>
              <a:rPr lang="en-US" sz="3111">
                <a:solidFill>
                  <a:srgbClr val="000000"/>
                </a:solidFill>
                <a:latin typeface="Arial"/>
                <a:ea typeface="Arial"/>
                <a:cs typeface="Arial"/>
                <a:sym typeface="Arial"/>
              </a:rPr>
              <a:t>concept is the idea that a company should make good marketing decisions by considering consumers’ wants, the company’s requirements, consumers’ long-term interests, and society’s long-run interests</a:t>
            </a:r>
          </a:p>
          <a:p>
            <a:pPr marL="0" marR="0" lvl="0" indent="0" algn="l">
              <a:lnSpc>
                <a:spcPct val="119921"/>
              </a:lnSpc>
              <a:spcBef>
                <a:spcPts val="635"/>
              </a:spcBef>
              <a:spcAft>
                <a:spcPts val="0"/>
              </a:spcAft>
              <a:buNone/>
            </a:pPr>
            <a:endParaRPr sz="3555">
              <a:solidFill>
                <a:srgbClr val="000000"/>
              </a:solidFill>
              <a:latin typeface="Arial"/>
              <a:ea typeface="Arial"/>
              <a:cs typeface="Arial"/>
              <a:sym typeface="Arial"/>
            </a:endParaRPr>
          </a:p>
        </p:txBody>
      </p:sp>
      <p:pic>
        <p:nvPicPr>
          <p:cNvPr id="197" name="Shape 197"/>
          <p:cNvPicPr preferRelativeResize="0"/>
          <p:nvPr/>
        </p:nvPicPr>
        <p:blipFill>
          <a:blip r:embed="rId4">
            <a:alphaModFix/>
          </a:blip>
          <a:stretch>
            <a:fillRect/>
          </a:stretch>
        </p:blipFill>
        <p:spPr>
          <a:xfrm>
            <a:off x="1185325" y="2201325"/>
            <a:ext cx="2730500" cy="36089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p:nvPr/>
        </p:nvSpPr>
        <p:spPr>
          <a:xfrm>
            <a:off x="6942650" y="7196650"/>
            <a:ext cx="2259874" cy="296675"/>
          </a:xfrm>
          <a:prstGeom prst="rect">
            <a:avLst/>
          </a:prstGeom>
          <a:noFill/>
          <a:ln>
            <a:noFill/>
          </a:ln>
        </p:spPr>
        <p:txBody>
          <a:bodyPr lIns="38100" tIns="38100" rIns="38100" bIns="38100" anchor="t" anchorCtr="0">
            <a:noAutofit/>
          </a:bodyPr>
          <a:lstStyle/>
          <a:p>
            <a:pPr marL="0" marR="0" lvl="0" indent="0" algn="ctr">
              <a:lnSpc>
                <a:spcPct val="122656"/>
              </a:lnSpc>
              <a:spcBef>
                <a:spcPts val="0"/>
              </a:spcBef>
              <a:spcAft>
                <a:spcPts val="0"/>
              </a:spcAft>
              <a:buNone/>
            </a:pPr>
            <a:r>
              <a:rPr lang="en-US" sz="1777" b="1">
                <a:solidFill>
                  <a:srgbClr val="000000"/>
                </a:solidFill>
                <a:latin typeface="Arial"/>
                <a:ea typeface="Arial"/>
                <a:cs typeface="Arial"/>
                <a:sym typeface="Arial"/>
              </a:rPr>
              <a:t>1- 19</a:t>
            </a:r>
          </a:p>
        </p:txBody>
      </p:sp>
      <p:sp>
        <p:nvSpPr>
          <p:cNvPr id="203" name="Shape 203"/>
          <p:cNvSpPr txBox="1"/>
          <p:nvPr/>
        </p:nvSpPr>
        <p:spPr>
          <a:xfrm>
            <a:off x="84650" y="7112000"/>
            <a:ext cx="5073274" cy="922850"/>
          </a:xfrm>
          <a:prstGeom prst="rect">
            <a:avLst/>
          </a:prstGeom>
          <a:noFill/>
          <a:ln>
            <a:noFill/>
          </a:ln>
        </p:spPr>
        <p:txBody>
          <a:bodyPr lIns="38100" tIns="38100" rIns="38100" bIns="38100" anchor="t" anchorCtr="0">
            <a:noAutofit/>
          </a:bodyPr>
          <a:lstStyle/>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Copyright © 2012 Pearson Education, Inc.  </a:t>
            </a:r>
          </a:p>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Publishing as Prentice Hall</a:t>
            </a:r>
          </a:p>
        </p:txBody>
      </p:sp>
      <p:pic>
        <p:nvPicPr>
          <p:cNvPr id="204" name="Shape 204"/>
          <p:cNvPicPr preferRelativeResize="0"/>
          <p:nvPr/>
        </p:nvPicPr>
        <p:blipFill>
          <a:blip r:embed="rId3">
            <a:alphaModFix/>
          </a:blip>
          <a:stretch>
            <a:fillRect/>
          </a:stretch>
        </p:blipFill>
        <p:spPr>
          <a:xfrm>
            <a:off x="0" y="5831400"/>
            <a:ext cx="1534574" cy="1280574"/>
          </a:xfrm>
          <a:prstGeom prst="rect">
            <a:avLst/>
          </a:prstGeom>
          <a:noFill/>
          <a:ln>
            <a:noFill/>
          </a:ln>
        </p:spPr>
      </p:pic>
      <p:sp>
        <p:nvSpPr>
          <p:cNvPr id="205" name="Shape 205"/>
          <p:cNvSpPr txBox="1">
            <a:spLocks noGrp="1"/>
          </p:cNvSpPr>
          <p:nvPr>
            <p:ph type="title"/>
          </p:nvPr>
        </p:nvSpPr>
        <p:spPr>
          <a:xfrm>
            <a:off x="1033625" y="389800"/>
            <a:ext cx="8530499" cy="1598424"/>
          </a:xfrm>
          <a:prstGeom prst="rect">
            <a:avLst/>
          </a:prstGeom>
          <a:noFill/>
          <a:ln>
            <a:noFill/>
          </a:ln>
        </p:spPr>
        <p:txBody>
          <a:bodyPr lIns="38100" tIns="38100" rIns="38100" bIns="38100" anchor="ctr" anchorCtr="0">
            <a:noAutofit/>
          </a:bodyPr>
          <a:lstStyle/>
          <a:p>
            <a:pPr marL="0" marR="0" lvl="0" indent="0" algn="ctr">
              <a:lnSpc>
                <a:spcPct val="120138"/>
              </a:lnSpc>
              <a:spcBef>
                <a:spcPts val="0"/>
              </a:spcBef>
              <a:spcAft>
                <a:spcPts val="0"/>
              </a:spcAft>
              <a:buNone/>
            </a:pPr>
            <a:r>
              <a:rPr lang="en-US" sz="4000" b="1">
                <a:solidFill>
                  <a:srgbClr val="000000"/>
                </a:solidFill>
                <a:latin typeface="Arial"/>
                <a:ea typeface="Arial"/>
                <a:cs typeface="Arial"/>
                <a:sym typeface="Arial"/>
              </a:rPr>
              <a:t>Designing a Customer-Driven Marketing Strategy</a:t>
            </a:r>
          </a:p>
        </p:txBody>
      </p:sp>
      <p:pic>
        <p:nvPicPr>
          <p:cNvPr id="206" name="Shape 206"/>
          <p:cNvPicPr preferRelativeResize="0"/>
          <p:nvPr/>
        </p:nvPicPr>
        <p:blipFill>
          <a:blip r:embed="rId4">
            <a:alphaModFix/>
          </a:blip>
          <a:stretch>
            <a:fillRect/>
          </a:stretch>
        </p:blipFill>
        <p:spPr>
          <a:xfrm>
            <a:off x="2000250" y="2116650"/>
            <a:ext cx="6307649" cy="47413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
        <p:cNvGrpSpPr/>
        <p:nvPr/>
      </p:nvGrpSpPr>
      <p:grpSpPr>
        <a:xfrm>
          <a:off x="0" y="0"/>
          <a:ext cx="0" cy="0"/>
          <a:chOff x="0" y="0"/>
          <a:chExt cx="0" cy="0"/>
        </a:xfrm>
      </p:grpSpPr>
      <p:sp>
        <p:nvSpPr>
          <p:cNvPr id="32" name="Shape 32"/>
          <p:cNvSpPr txBox="1"/>
          <p:nvPr/>
        </p:nvSpPr>
        <p:spPr>
          <a:xfrm>
            <a:off x="6942650" y="7196650"/>
            <a:ext cx="2259874" cy="296675"/>
          </a:xfrm>
          <a:prstGeom prst="rect">
            <a:avLst/>
          </a:prstGeom>
          <a:noFill/>
          <a:ln>
            <a:noFill/>
          </a:ln>
        </p:spPr>
        <p:txBody>
          <a:bodyPr lIns="38100" tIns="38100" rIns="38100" bIns="38100" anchor="t" anchorCtr="0">
            <a:noAutofit/>
          </a:bodyPr>
          <a:lstStyle/>
          <a:p>
            <a:pPr marL="0" marR="0" lvl="0" indent="0" algn="ctr">
              <a:lnSpc>
                <a:spcPct val="122656"/>
              </a:lnSpc>
              <a:spcBef>
                <a:spcPts val="0"/>
              </a:spcBef>
              <a:spcAft>
                <a:spcPts val="0"/>
              </a:spcAft>
              <a:buNone/>
            </a:pPr>
            <a:r>
              <a:rPr lang="en-US" sz="1777" b="1">
                <a:solidFill>
                  <a:srgbClr val="000000"/>
                </a:solidFill>
                <a:latin typeface="Arial"/>
                <a:ea typeface="Arial"/>
                <a:cs typeface="Arial"/>
                <a:sym typeface="Arial"/>
              </a:rPr>
              <a:t>1- 2</a:t>
            </a:r>
          </a:p>
        </p:txBody>
      </p:sp>
      <p:sp>
        <p:nvSpPr>
          <p:cNvPr id="33" name="Shape 33"/>
          <p:cNvSpPr txBox="1"/>
          <p:nvPr/>
        </p:nvSpPr>
        <p:spPr>
          <a:xfrm>
            <a:off x="84650" y="7112000"/>
            <a:ext cx="5073274" cy="922850"/>
          </a:xfrm>
          <a:prstGeom prst="rect">
            <a:avLst/>
          </a:prstGeom>
          <a:noFill/>
          <a:ln>
            <a:noFill/>
          </a:ln>
        </p:spPr>
        <p:txBody>
          <a:bodyPr lIns="38100" tIns="38100" rIns="38100" bIns="38100" anchor="t" anchorCtr="0">
            <a:noAutofit/>
          </a:bodyPr>
          <a:lstStyle/>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Copyright © 2012 Pearson Education, Inc.  </a:t>
            </a:r>
          </a:p>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Publishing as Prentice Hall</a:t>
            </a:r>
          </a:p>
        </p:txBody>
      </p:sp>
      <p:pic>
        <p:nvPicPr>
          <p:cNvPr id="34" name="Shape 34"/>
          <p:cNvPicPr preferRelativeResize="0"/>
          <p:nvPr/>
        </p:nvPicPr>
        <p:blipFill>
          <a:blip r:embed="rId3">
            <a:alphaModFix/>
          </a:blip>
          <a:stretch>
            <a:fillRect/>
          </a:stretch>
        </p:blipFill>
        <p:spPr>
          <a:xfrm>
            <a:off x="0" y="5831400"/>
            <a:ext cx="1534574" cy="1280574"/>
          </a:xfrm>
          <a:prstGeom prst="rect">
            <a:avLst/>
          </a:prstGeom>
          <a:noFill/>
          <a:ln>
            <a:noFill/>
          </a:ln>
        </p:spPr>
      </p:pic>
      <p:sp>
        <p:nvSpPr>
          <p:cNvPr id="35" name="Shape 35"/>
          <p:cNvSpPr txBox="1">
            <a:spLocks noGrp="1"/>
          </p:cNvSpPr>
          <p:nvPr>
            <p:ph type="title"/>
          </p:nvPr>
        </p:nvSpPr>
        <p:spPr>
          <a:xfrm>
            <a:off x="864300" y="305150"/>
            <a:ext cx="8507575" cy="1479783"/>
          </a:xfrm>
          <a:prstGeom prst="rect">
            <a:avLst/>
          </a:prstGeom>
          <a:noFill/>
          <a:ln>
            <a:noFill/>
          </a:ln>
        </p:spPr>
        <p:txBody>
          <a:bodyPr lIns="38100" tIns="38100" rIns="38100" bIns="38100" anchor="ctr" anchorCtr="0">
            <a:noAutofit/>
          </a:bodyPr>
          <a:lstStyle/>
          <a:p>
            <a:pPr marL="0" marR="0" lvl="0" indent="0" algn="ctr">
              <a:lnSpc>
                <a:spcPct val="120138"/>
              </a:lnSpc>
              <a:spcBef>
                <a:spcPts val="0"/>
              </a:spcBef>
              <a:spcAft>
                <a:spcPts val="0"/>
              </a:spcAft>
              <a:buNone/>
            </a:pPr>
            <a:r>
              <a:rPr lang="en-US" sz="4000" b="1">
                <a:solidFill>
                  <a:srgbClr val="000000"/>
                </a:solidFill>
                <a:latin typeface="Arial"/>
                <a:ea typeface="Arial"/>
                <a:cs typeface="Arial"/>
                <a:sym typeface="Arial"/>
              </a:rPr>
              <a:t>Creating and Capturing Customer Value</a:t>
            </a:r>
          </a:p>
        </p:txBody>
      </p:sp>
      <p:sp>
        <p:nvSpPr>
          <p:cNvPr id="36" name="Shape 36"/>
          <p:cNvSpPr txBox="1"/>
          <p:nvPr/>
        </p:nvSpPr>
        <p:spPr>
          <a:xfrm>
            <a:off x="864300" y="2421800"/>
            <a:ext cx="8507575" cy="4545875"/>
          </a:xfrm>
          <a:prstGeom prst="rect">
            <a:avLst/>
          </a:prstGeom>
          <a:noFill/>
          <a:ln>
            <a:noFill/>
          </a:ln>
        </p:spPr>
        <p:txBody>
          <a:bodyPr lIns="38100" tIns="38100" rIns="38100" bIns="38100" anchor="t" anchorCtr="0">
            <a:noAutofit/>
          </a:bodyPr>
          <a:lstStyle/>
          <a:p>
            <a:pPr marL="381000" marR="0" lvl="0" indent="-234244" algn="l">
              <a:lnSpc>
                <a:spcPct val="108173"/>
              </a:lnSpc>
              <a:spcBef>
                <a:spcPts val="0"/>
              </a:spcBef>
              <a:spcAft>
                <a:spcPts val="0"/>
              </a:spcAft>
              <a:buClr>
                <a:srgbClr val="000000"/>
              </a:buClr>
              <a:buSzPct val="99616"/>
              <a:buFont typeface="Arial"/>
              <a:buChar char="●"/>
            </a:pPr>
            <a:r>
              <a:rPr lang="en-US" sz="2888">
                <a:solidFill>
                  <a:srgbClr val="000000"/>
                </a:solidFill>
                <a:latin typeface="Arial"/>
                <a:ea typeface="Arial"/>
                <a:cs typeface="Arial"/>
                <a:sym typeface="Arial"/>
              </a:rPr>
              <a:t>What Is Marketing?</a:t>
            </a:r>
          </a:p>
          <a:p>
            <a:pPr marL="381000" marR="0" lvl="0" indent="-234244" algn="l">
              <a:lnSpc>
                <a:spcPct val="108173"/>
              </a:lnSpc>
              <a:spcBef>
                <a:spcPts val="521"/>
              </a:spcBef>
              <a:spcAft>
                <a:spcPts val="0"/>
              </a:spcAft>
              <a:buClr>
                <a:srgbClr val="000000"/>
              </a:buClr>
              <a:buSzPct val="99616"/>
              <a:buFont typeface="Arial"/>
              <a:buChar char="●"/>
            </a:pPr>
            <a:r>
              <a:rPr lang="en-US" sz="2888">
                <a:solidFill>
                  <a:srgbClr val="000000"/>
                </a:solidFill>
                <a:latin typeface="Arial"/>
                <a:ea typeface="Arial"/>
                <a:cs typeface="Arial"/>
                <a:sym typeface="Arial"/>
              </a:rPr>
              <a:t>Understand the Marketplace and Customer Needs</a:t>
            </a:r>
          </a:p>
          <a:p>
            <a:pPr marL="381000" marR="0" lvl="0" indent="-234244" algn="l">
              <a:lnSpc>
                <a:spcPct val="108173"/>
              </a:lnSpc>
              <a:spcBef>
                <a:spcPts val="521"/>
              </a:spcBef>
              <a:spcAft>
                <a:spcPts val="0"/>
              </a:spcAft>
              <a:buClr>
                <a:srgbClr val="000000"/>
              </a:buClr>
              <a:buSzPct val="99616"/>
              <a:buFont typeface="Arial"/>
              <a:buChar char="●"/>
            </a:pPr>
            <a:r>
              <a:rPr lang="en-US" sz="2888">
                <a:solidFill>
                  <a:srgbClr val="000000"/>
                </a:solidFill>
                <a:latin typeface="Arial"/>
                <a:ea typeface="Arial"/>
                <a:cs typeface="Arial"/>
                <a:sym typeface="Arial"/>
              </a:rPr>
              <a:t>Designing a Customer-Driven Marketing Strategy</a:t>
            </a:r>
          </a:p>
          <a:p>
            <a:pPr marL="381000" marR="0" lvl="0" indent="-234244" algn="l">
              <a:lnSpc>
                <a:spcPct val="108173"/>
              </a:lnSpc>
              <a:spcBef>
                <a:spcPts val="521"/>
              </a:spcBef>
              <a:spcAft>
                <a:spcPts val="0"/>
              </a:spcAft>
              <a:buClr>
                <a:srgbClr val="000000"/>
              </a:buClr>
              <a:buSzPct val="99616"/>
              <a:buFont typeface="Arial"/>
              <a:buChar char="●"/>
            </a:pPr>
            <a:r>
              <a:rPr lang="en-US" sz="2888">
                <a:solidFill>
                  <a:srgbClr val="000000"/>
                </a:solidFill>
                <a:latin typeface="Arial"/>
                <a:ea typeface="Arial"/>
                <a:cs typeface="Arial"/>
                <a:sym typeface="Arial"/>
              </a:rPr>
              <a:t>Preparing an Integrated Marketing Plan and Program</a:t>
            </a:r>
          </a:p>
          <a:p>
            <a:pPr marL="381000" marR="0" lvl="0" indent="-234244" algn="l">
              <a:lnSpc>
                <a:spcPct val="108173"/>
              </a:lnSpc>
              <a:spcBef>
                <a:spcPts val="521"/>
              </a:spcBef>
              <a:spcAft>
                <a:spcPts val="0"/>
              </a:spcAft>
              <a:buClr>
                <a:srgbClr val="000000"/>
              </a:buClr>
              <a:buSzPct val="99616"/>
              <a:buFont typeface="Arial"/>
              <a:buChar char="●"/>
            </a:pPr>
            <a:r>
              <a:rPr lang="en-US" sz="2888">
                <a:solidFill>
                  <a:srgbClr val="000000"/>
                </a:solidFill>
                <a:latin typeface="Arial"/>
                <a:ea typeface="Arial"/>
                <a:cs typeface="Arial"/>
                <a:sym typeface="Arial"/>
              </a:rPr>
              <a:t>Building Customer Relationships</a:t>
            </a:r>
          </a:p>
          <a:p>
            <a:pPr marL="381000" marR="0" lvl="0" indent="-234244" algn="l">
              <a:lnSpc>
                <a:spcPct val="108173"/>
              </a:lnSpc>
              <a:spcBef>
                <a:spcPts val="521"/>
              </a:spcBef>
              <a:spcAft>
                <a:spcPts val="0"/>
              </a:spcAft>
              <a:buClr>
                <a:srgbClr val="000000"/>
              </a:buClr>
              <a:buSzPct val="99616"/>
              <a:buFont typeface="Arial"/>
              <a:buChar char="●"/>
            </a:pPr>
            <a:r>
              <a:rPr lang="en-US" sz="2888">
                <a:solidFill>
                  <a:srgbClr val="000000"/>
                </a:solidFill>
                <a:latin typeface="Arial"/>
                <a:ea typeface="Arial"/>
                <a:cs typeface="Arial"/>
                <a:sym typeface="Arial"/>
              </a:rPr>
              <a:t>Capturing Value from Customers</a:t>
            </a:r>
          </a:p>
          <a:p>
            <a:pPr marL="381000" marR="0" lvl="0" indent="-234244" algn="l">
              <a:lnSpc>
                <a:spcPct val="108173"/>
              </a:lnSpc>
              <a:spcBef>
                <a:spcPts val="521"/>
              </a:spcBef>
              <a:spcAft>
                <a:spcPts val="0"/>
              </a:spcAft>
              <a:buClr>
                <a:srgbClr val="000000"/>
              </a:buClr>
              <a:buSzPct val="99616"/>
              <a:buFont typeface="Arial"/>
              <a:buChar char="●"/>
            </a:pPr>
            <a:r>
              <a:rPr lang="en-US" sz="2888">
                <a:solidFill>
                  <a:srgbClr val="000000"/>
                </a:solidFill>
                <a:latin typeface="Arial"/>
                <a:ea typeface="Arial"/>
                <a:cs typeface="Arial"/>
                <a:sym typeface="Arial"/>
              </a:rPr>
              <a:t>The Changing Marketing Landscape</a:t>
            </a:r>
          </a:p>
        </p:txBody>
      </p:sp>
      <p:sp>
        <p:nvSpPr>
          <p:cNvPr id="37" name="Shape 37"/>
          <p:cNvSpPr txBox="1">
            <a:spLocks noGrp="1"/>
          </p:cNvSpPr>
          <p:nvPr>
            <p:ph type="body" idx="1"/>
          </p:nvPr>
        </p:nvSpPr>
        <p:spPr>
          <a:xfrm>
            <a:off x="1118300" y="1575150"/>
            <a:ext cx="7830250" cy="397225"/>
          </a:xfrm>
          <a:prstGeom prst="rect">
            <a:avLst/>
          </a:prstGeom>
          <a:noFill/>
          <a:ln>
            <a:noFill/>
          </a:ln>
        </p:spPr>
        <p:txBody>
          <a:bodyPr lIns="38100" tIns="38100" rIns="38100" bIns="38100" anchor="t" anchorCtr="0">
            <a:noAutofit/>
          </a:bodyPr>
          <a:lstStyle/>
          <a:p>
            <a:pPr marL="0" marR="0" lvl="0" indent="0" algn="ctr">
              <a:lnSpc>
                <a:spcPct val="120089"/>
              </a:lnSpc>
              <a:spcBef>
                <a:spcPts val="0"/>
              </a:spcBef>
              <a:spcAft>
                <a:spcPts val="0"/>
              </a:spcAft>
              <a:buNone/>
            </a:pPr>
            <a:r>
              <a:rPr lang="en-US" sz="3111" b="1">
                <a:solidFill>
                  <a:srgbClr val="04617B"/>
                </a:solidFill>
                <a:latin typeface="Arial"/>
                <a:ea typeface="Arial"/>
                <a:cs typeface="Arial"/>
                <a:sym typeface="Arial"/>
              </a:rPr>
              <a:t>Topic Outline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p:nvPr/>
        </p:nvSpPr>
        <p:spPr>
          <a:xfrm>
            <a:off x="6942650" y="7196650"/>
            <a:ext cx="2259874" cy="296675"/>
          </a:xfrm>
          <a:prstGeom prst="rect">
            <a:avLst/>
          </a:prstGeom>
          <a:noFill/>
          <a:ln>
            <a:noFill/>
          </a:ln>
        </p:spPr>
        <p:txBody>
          <a:bodyPr lIns="38100" tIns="38100" rIns="38100" bIns="38100" anchor="t" anchorCtr="0">
            <a:noAutofit/>
          </a:bodyPr>
          <a:lstStyle/>
          <a:p>
            <a:pPr marL="0" marR="0" lvl="0" indent="0" algn="ctr">
              <a:lnSpc>
                <a:spcPct val="122656"/>
              </a:lnSpc>
              <a:spcBef>
                <a:spcPts val="0"/>
              </a:spcBef>
              <a:spcAft>
                <a:spcPts val="0"/>
              </a:spcAft>
              <a:buNone/>
            </a:pPr>
            <a:r>
              <a:rPr lang="en-US" sz="1777" b="1">
                <a:solidFill>
                  <a:srgbClr val="000000"/>
                </a:solidFill>
                <a:latin typeface="Arial"/>
                <a:ea typeface="Arial"/>
                <a:cs typeface="Arial"/>
                <a:sym typeface="Arial"/>
              </a:rPr>
              <a:t>1- 20</a:t>
            </a:r>
          </a:p>
        </p:txBody>
      </p:sp>
      <p:sp>
        <p:nvSpPr>
          <p:cNvPr id="212" name="Shape 212"/>
          <p:cNvSpPr txBox="1"/>
          <p:nvPr/>
        </p:nvSpPr>
        <p:spPr>
          <a:xfrm>
            <a:off x="84650" y="7112000"/>
            <a:ext cx="5073274" cy="922850"/>
          </a:xfrm>
          <a:prstGeom prst="rect">
            <a:avLst/>
          </a:prstGeom>
          <a:noFill/>
          <a:ln>
            <a:noFill/>
          </a:ln>
        </p:spPr>
        <p:txBody>
          <a:bodyPr lIns="38100" tIns="38100" rIns="38100" bIns="38100" anchor="t" anchorCtr="0">
            <a:noAutofit/>
          </a:bodyPr>
          <a:lstStyle/>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Copyright © 2012 Pearson Education, Inc.  </a:t>
            </a:r>
          </a:p>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Publishing as Prentice Hall</a:t>
            </a:r>
          </a:p>
        </p:txBody>
      </p:sp>
      <p:pic>
        <p:nvPicPr>
          <p:cNvPr id="213" name="Shape 213"/>
          <p:cNvPicPr preferRelativeResize="0"/>
          <p:nvPr/>
        </p:nvPicPr>
        <p:blipFill>
          <a:blip r:embed="rId3">
            <a:alphaModFix/>
          </a:blip>
          <a:stretch>
            <a:fillRect/>
          </a:stretch>
        </p:blipFill>
        <p:spPr>
          <a:xfrm>
            <a:off x="0" y="5831400"/>
            <a:ext cx="1534574" cy="1280574"/>
          </a:xfrm>
          <a:prstGeom prst="rect">
            <a:avLst/>
          </a:prstGeom>
          <a:noFill/>
          <a:ln>
            <a:noFill/>
          </a:ln>
        </p:spPr>
      </p:pic>
      <p:sp>
        <p:nvSpPr>
          <p:cNvPr id="214" name="Shape 214"/>
          <p:cNvSpPr txBox="1"/>
          <p:nvPr/>
        </p:nvSpPr>
        <p:spPr>
          <a:xfrm>
            <a:off x="864300" y="2252475"/>
            <a:ext cx="8507575" cy="4545875"/>
          </a:xfrm>
          <a:prstGeom prst="rect">
            <a:avLst/>
          </a:prstGeom>
          <a:noFill/>
          <a:ln>
            <a:noFill/>
          </a:ln>
        </p:spPr>
        <p:txBody>
          <a:bodyPr lIns="38100" tIns="38100" rIns="38100" bIns="38100" anchor="t" anchorCtr="0">
            <a:noAutofit/>
          </a:bodyPr>
          <a:lstStyle/>
          <a:p>
            <a:pPr marL="0" marR="0" lvl="0" indent="0" algn="l">
              <a:lnSpc>
                <a:spcPct val="119921"/>
              </a:lnSpc>
              <a:spcBef>
                <a:spcPts val="0"/>
              </a:spcBef>
              <a:spcAft>
                <a:spcPts val="0"/>
              </a:spcAft>
              <a:buNone/>
            </a:pPr>
            <a:r>
              <a:rPr lang="en-US" sz="3555" b="1">
                <a:solidFill>
                  <a:srgbClr val="000000"/>
                </a:solidFill>
                <a:latin typeface="Arial"/>
                <a:ea typeface="Arial"/>
                <a:cs typeface="Arial"/>
                <a:sym typeface="Arial"/>
              </a:rPr>
              <a:t>The marketing mix: </a:t>
            </a:r>
            <a:r>
              <a:rPr lang="en-US" sz="3555">
                <a:solidFill>
                  <a:srgbClr val="000000"/>
                </a:solidFill>
                <a:latin typeface="Arial"/>
                <a:ea typeface="Arial"/>
                <a:cs typeface="Arial"/>
                <a:sym typeface="Arial"/>
              </a:rPr>
              <a:t>set of tools (four Ps) the firm uses to implement its marketing strategy. It includes product, price, promotion, and place.</a:t>
            </a:r>
          </a:p>
          <a:p>
            <a:pPr marL="0" marR="0" lvl="0" indent="0" algn="l">
              <a:lnSpc>
                <a:spcPct val="119921"/>
              </a:lnSpc>
              <a:spcBef>
                <a:spcPts val="635"/>
              </a:spcBef>
              <a:spcAft>
                <a:spcPts val="0"/>
              </a:spcAft>
              <a:buNone/>
            </a:pPr>
            <a:r>
              <a:rPr lang="en-US" sz="3555" b="1">
                <a:solidFill>
                  <a:srgbClr val="000000"/>
                </a:solidFill>
                <a:latin typeface="Arial"/>
                <a:ea typeface="Arial"/>
                <a:cs typeface="Arial"/>
                <a:sym typeface="Arial"/>
              </a:rPr>
              <a:t>Integrated marketing program: </a:t>
            </a:r>
            <a:r>
              <a:rPr lang="en-US" sz="3555">
                <a:solidFill>
                  <a:srgbClr val="000000"/>
                </a:solidFill>
                <a:latin typeface="Arial"/>
                <a:ea typeface="Arial"/>
                <a:cs typeface="Arial"/>
                <a:sym typeface="Arial"/>
              </a:rPr>
              <a:t>comprehensive plan that communicates and delivers the intended value to chosen customers.</a:t>
            </a:r>
          </a:p>
          <a:p>
            <a:pPr marL="0" marR="0" lvl="0" indent="0" algn="l">
              <a:lnSpc>
                <a:spcPct val="119921"/>
              </a:lnSpc>
              <a:spcBef>
                <a:spcPts val="635"/>
              </a:spcBef>
              <a:spcAft>
                <a:spcPts val="0"/>
              </a:spcAft>
              <a:buNone/>
            </a:pPr>
            <a:endParaRPr sz="3555">
              <a:solidFill>
                <a:srgbClr val="000000"/>
              </a:solidFill>
              <a:latin typeface="Arial"/>
              <a:ea typeface="Arial"/>
              <a:cs typeface="Arial"/>
              <a:sym typeface="Arial"/>
            </a:endParaRPr>
          </a:p>
        </p:txBody>
      </p:sp>
      <p:sp>
        <p:nvSpPr>
          <p:cNvPr id="215" name="Shape 215"/>
          <p:cNvSpPr txBox="1">
            <a:spLocks noGrp="1"/>
          </p:cNvSpPr>
          <p:nvPr>
            <p:ph type="title"/>
          </p:nvPr>
        </p:nvSpPr>
        <p:spPr>
          <a:xfrm>
            <a:off x="864300" y="728475"/>
            <a:ext cx="8507575" cy="1479783"/>
          </a:xfrm>
          <a:prstGeom prst="rect">
            <a:avLst/>
          </a:prstGeom>
          <a:noFill/>
          <a:ln>
            <a:noFill/>
          </a:ln>
        </p:spPr>
        <p:txBody>
          <a:bodyPr lIns="38100" tIns="38100" rIns="38100" bIns="38100" anchor="ctr" anchorCtr="0">
            <a:noAutofit/>
          </a:bodyPr>
          <a:lstStyle/>
          <a:p>
            <a:pPr marL="0" marR="0" lvl="0" indent="0" algn="ctr">
              <a:lnSpc>
                <a:spcPct val="120138"/>
              </a:lnSpc>
              <a:spcBef>
                <a:spcPts val="0"/>
              </a:spcBef>
              <a:spcAft>
                <a:spcPts val="0"/>
              </a:spcAft>
              <a:buNone/>
            </a:pPr>
            <a:r>
              <a:rPr lang="en-US" sz="4000" b="1">
                <a:solidFill>
                  <a:srgbClr val="000000"/>
                </a:solidFill>
                <a:latin typeface="Arial"/>
                <a:ea typeface="Arial"/>
                <a:cs typeface="Arial"/>
                <a:sym typeface="Arial"/>
              </a:rPr>
              <a:t>Preparing an Integrated Marketing Plan and Program</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p:nvPr/>
        </p:nvSpPr>
        <p:spPr>
          <a:xfrm>
            <a:off x="6942650" y="7196650"/>
            <a:ext cx="2259874" cy="296675"/>
          </a:xfrm>
          <a:prstGeom prst="rect">
            <a:avLst/>
          </a:prstGeom>
          <a:noFill/>
          <a:ln>
            <a:noFill/>
          </a:ln>
        </p:spPr>
        <p:txBody>
          <a:bodyPr lIns="38100" tIns="38100" rIns="38100" bIns="38100" anchor="t" anchorCtr="0">
            <a:noAutofit/>
          </a:bodyPr>
          <a:lstStyle/>
          <a:p>
            <a:pPr marL="0" marR="0" lvl="0" indent="0" algn="ctr">
              <a:lnSpc>
                <a:spcPct val="122656"/>
              </a:lnSpc>
              <a:spcBef>
                <a:spcPts val="0"/>
              </a:spcBef>
              <a:spcAft>
                <a:spcPts val="0"/>
              </a:spcAft>
              <a:buNone/>
            </a:pPr>
            <a:r>
              <a:rPr lang="en-US" sz="1777" b="1">
                <a:solidFill>
                  <a:srgbClr val="000000"/>
                </a:solidFill>
                <a:latin typeface="Arial"/>
                <a:ea typeface="Arial"/>
                <a:cs typeface="Arial"/>
                <a:sym typeface="Arial"/>
              </a:rPr>
              <a:t>1- 21</a:t>
            </a:r>
          </a:p>
        </p:txBody>
      </p:sp>
      <p:sp>
        <p:nvSpPr>
          <p:cNvPr id="221" name="Shape 221"/>
          <p:cNvSpPr txBox="1"/>
          <p:nvPr/>
        </p:nvSpPr>
        <p:spPr>
          <a:xfrm>
            <a:off x="84650" y="7112000"/>
            <a:ext cx="5073274" cy="922850"/>
          </a:xfrm>
          <a:prstGeom prst="rect">
            <a:avLst/>
          </a:prstGeom>
          <a:noFill/>
          <a:ln>
            <a:noFill/>
          </a:ln>
        </p:spPr>
        <p:txBody>
          <a:bodyPr lIns="38100" tIns="38100" rIns="38100" bIns="38100" anchor="t" anchorCtr="0">
            <a:noAutofit/>
          </a:bodyPr>
          <a:lstStyle/>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Copyright © 2012 Pearson Education, Inc.  </a:t>
            </a:r>
          </a:p>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Publishing as Prentice Hall</a:t>
            </a:r>
          </a:p>
        </p:txBody>
      </p:sp>
      <p:pic>
        <p:nvPicPr>
          <p:cNvPr id="222" name="Shape 222"/>
          <p:cNvPicPr preferRelativeResize="0"/>
          <p:nvPr/>
        </p:nvPicPr>
        <p:blipFill>
          <a:blip r:embed="rId3">
            <a:alphaModFix/>
          </a:blip>
          <a:stretch>
            <a:fillRect/>
          </a:stretch>
        </p:blipFill>
        <p:spPr>
          <a:xfrm>
            <a:off x="0" y="5831400"/>
            <a:ext cx="1534574" cy="1280574"/>
          </a:xfrm>
          <a:prstGeom prst="rect">
            <a:avLst/>
          </a:prstGeom>
          <a:noFill/>
          <a:ln>
            <a:noFill/>
          </a:ln>
        </p:spPr>
      </p:pic>
      <p:sp>
        <p:nvSpPr>
          <p:cNvPr id="223" name="Shape 223"/>
          <p:cNvSpPr txBox="1">
            <a:spLocks noGrp="1"/>
          </p:cNvSpPr>
          <p:nvPr>
            <p:ph type="title"/>
          </p:nvPr>
        </p:nvSpPr>
        <p:spPr>
          <a:xfrm>
            <a:off x="864300" y="305150"/>
            <a:ext cx="8507575" cy="1243874"/>
          </a:xfrm>
          <a:prstGeom prst="rect">
            <a:avLst/>
          </a:prstGeom>
          <a:noFill/>
          <a:ln>
            <a:noFill/>
          </a:ln>
        </p:spPr>
        <p:txBody>
          <a:bodyPr lIns="38100" tIns="38100" rIns="38100" bIns="38100" anchor="ctr" anchorCtr="0">
            <a:noAutofit/>
          </a:bodyPr>
          <a:lstStyle/>
          <a:p>
            <a:pPr marL="0" marR="0" lvl="0" indent="0" algn="ctr">
              <a:lnSpc>
                <a:spcPct val="120138"/>
              </a:lnSpc>
              <a:spcBef>
                <a:spcPts val="0"/>
              </a:spcBef>
              <a:spcAft>
                <a:spcPts val="0"/>
              </a:spcAft>
              <a:buNone/>
            </a:pPr>
            <a:r>
              <a:rPr lang="en-US" sz="4000" b="1">
                <a:solidFill>
                  <a:srgbClr val="000000"/>
                </a:solidFill>
                <a:latin typeface="Arial"/>
                <a:ea typeface="Arial"/>
                <a:cs typeface="Arial"/>
                <a:sym typeface="Arial"/>
              </a:rPr>
              <a:t>Building Customer Relationships</a:t>
            </a:r>
          </a:p>
        </p:txBody>
      </p:sp>
      <p:sp>
        <p:nvSpPr>
          <p:cNvPr id="224" name="Shape 224"/>
          <p:cNvSpPr txBox="1"/>
          <p:nvPr/>
        </p:nvSpPr>
        <p:spPr>
          <a:xfrm>
            <a:off x="4335625" y="2252475"/>
            <a:ext cx="5036250" cy="4545875"/>
          </a:xfrm>
          <a:prstGeom prst="rect">
            <a:avLst/>
          </a:prstGeom>
          <a:noFill/>
          <a:ln>
            <a:noFill/>
          </a:ln>
        </p:spPr>
        <p:txBody>
          <a:bodyPr lIns="38100" tIns="38100" rIns="38100" bIns="38100" anchor="t" anchorCtr="0">
            <a:noAutofit/>
          </a:bodyPr>
          <a:lstStyle/>
          <a:p>
            <a:pPr marL="381000" marR="0" lvl="0" indent="-248355" algn="l">
              <a:lnSpc>
                <a:spcPct val="120089"/>
              </a:lnSpc>
              <a:spcBef>
                <a:spcPts val="0"/>
              </a:spcBef>
              <a:spcAft>
                <a:spcPts val="0"/>
              </a:spcAft>
              <a:buClr>
                <a:srgbClr val="000000"/>
              </a:buClr>
              <a:buSzPct val="100358"/>
              <a:buFont typeface="Arial"/>
              <a:buChar char="●"/>
            </a:pPr>
            <a:r>
              <a:rPr lang="en-US" sz="3111">
                <a:solidFill>
                  <a:srgbClr val="000000"/>
                </a:solidFill>
                <a:latin typeface="Arial"/>
                <a:ea typeface="Arial"/>
                <a:cs typeface="Arial"/>
                <a:sym typeface="Arial"/>
              </a:rPr>
              <a:t>The overall process of building and maintaining profitable customer relationships by delivering superior customer value and satisfaction</a:t>
            </a:r>
          </a:p>
          <a:p>
            <a:pPr marL="0" marR="0" lvl="0" indent="0" algn="l">
              <a:lnSpc>
                <a:spcPct val="119921"/>
              </a:lnSpc>
              <a:spcBef>
                <a:spcPts val="635"/>
              </a:spcBef>
              <a:spcAft>
                <a:spcPts val="0"/>
              </a:spcAft>
              <a:buNone/>
            </a:pPr>
            <a:endParaRPr sz="3555">
              <a:solidFill>
                <a:srgbClr val="000000"/>
              </a:solidFill>
              <a:latin typeface="Arial"/>
              <a:ea typeface="Arial"/>
              <a:cs typeface="Arial"/>
              <a:sym typeface="Arial"/>
            </a:endParaRPr>
          </a:p>
        </p:txBody>
      </p:sp>
      <p:sp>
        <p:nvSpPr>
          <p:cNvPr id="225" name="Shape 225"/>
          <p:cNvSpPr txBox="1">
            <a:spLocks noGrp="1"/>
          </p:cNvSpPr>
          <p:nvPr>
            <p:ph type="body" idx="1"/>
          </p:nvPr>
        </p:nvSpPr>
        <p:spPr>
          <a:xfrm>
            <a:off x="102300" y="1659800"/>
            <a:ext cx="9777575" cy="397225"/>
          </a:xfrm>
          <a:prstGeom prst="rect">
            <a:avLst/>
          </a:prstGeom>
          <a:noFill/>
          <a:ln>
            <a:noFill/>
          </a:ln>
        </p:spPr>
        <p:txBody>
          <a:bodyPr lIns="38100" tIns="38100" rIns="38100" bIns="38100" anchor="t" anchorCtr="0">
            <a:noAutofit/>
          </a:bodyPr>
          <a:lstStyle/>
          <a:p>
            <a:pPr marL="0" marR="0" lvl="0" indent="0" algn="ctr">
              <a:lnSpc>
                <a:spcPct val="120089"/>
              </a:lnSpc>
              <a:spcBef>
                <a:spcPts val="0"/>
              </a:spcBef>
              <a:spcAft>
                <a:spcPts val="0"/>
              </a:spcAft>
              <a:buNone/>
            </a:pPr>
            <a:r>
              <a:rPr lang="en-US" sz="3111" b="1">
                <a:solidFill>
                  <a:srgbClr val="04617B"/>
                </a:solidFill>
                <a:latin typeface="Arial"/>
                <a:ea typeface="Arial"/>
                <a:cs typeface="Arial"/>
                <a:sym typeface="Arial"/>
              </a:rPr>
              <a:t>Customer Relationship Management (CRM)</a:t>
            </a:r>
          </a:p>
          <a:p>
            <a:pPr marL="0" marR="0" lvl="0" indent="0" algn="ctr">
              <a:lnSpc>
                <a:spcPct val="120089"/>
              </a:lnSpc>
              <a:spcBef>
                <a:spcPts val="563"/>
              </a:spcBef>
              <a:spcAft>
                <a:spcPts val="0"/>
              </a:spcAft>
              <a:buNone/>
            </a:pPr>
            <a:endParaRPr sz="3111" b="1">
              <a:solidFill>
                <a:srgbClr val="04617B"/>
              </a:solidFill>
              <a:latin typeface="Arial"/>
              <a:ea typeface="Arial"/>
              <a:cs typeface="Arial"/>
              <a:sym typeface="Arial"/>
            </a:endParaRPr>
          </a:p>
          <a:p>
            <a:pPr marL="0" marR="0" lvl="0" indent="0" algn="ctr">
              <a:lnSpc>
                <a:spcPct val="120089"/>
              </a:lnSpc>
              <a:spcBef>
                <a:spcPts val="563"/>
              </a:spcBef>
              <a:spcAft>
                <a:spcPts val="0"/>
              </a:spcAft>
              <a:buNone/>
            </a:pPr>
            <a:endParaRPr sz="3111" b="1">
              <a:solidFill>
                <a:srgbClr val="04617B"/>
              </a:solidFill>
              <a:latin typeface="Arial"/>
              <a:ea typeface="Arial"/>
              <a:cs typeface="Arial"/>
              <a:sym typeface="Arial"/>
            </a:endParaRPr>
          </a:p>
        </p:txBody>
      </p:sp>
      <p:pic>
        <p:nvPicPr>
          <p:cNvPr id="226" name="Shape 226"/>
          <p:cNvPicPr preferRelativeResize="0"/>
          <p:nvPr/>
        </p:nvPicPr>
        <p:blipFill>
          <a:blip r:embed="rId4">
            <a:alphaModFix/>
          </a:blip>
          <a:stretch>
            <a:fillRect/>
          </a:stretch>
        </p:blipFill>
        <p:spPr>
          <a:xfrm>
            <a:off x="1270000" y="2286000"/>
            <a:ext cx="2804574" cy="37359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txBox="1"/>
          <p:nvPr/>
        </p:nvSpPr>
        <p:spPr>
          <a:xfrm>
            <a:off x="6942650" y="7196650"/>
            <a:ext cx="2259874" cy="296675"/>
          </a:xfrm>
          <a:prstGeom prst="rect">
            <a:avLst/>
          </a:prstGeom>
          <a:noFill/>
          <a:ln>
            <a:noFill/>
          </a:ln>
        </p:spPr>
        <p:txBody>
          <a:bodyPr lIns="38100" tIns="38100" rIns="38100" bIns="38100" anchor="t" anchorCtr="0">
            <a:noAutofit/>
          </a:bodyPr>
          <a:lstStyle/>
          <a:p>
            <a:pPr marL="0" marR="0" lvl="0" indent="0" algn="ctr">
              <a:lnSpc>
                <a:spcPct val="122656"/>
              </a:lnSpc>
              <a:spcBef>
                <a:spcPts val="0"/>
              </a:spcBef>
              <a:spcAft>
                <a:spcPts val="0"/>
              </a:spcAft>
              <a:buNone/>
            </a:pPr>
            <a:r>
              <a:rPr lang="en-US" sz="1777" b="1">
                <a:solidFill>
                  <a:srgbClr val="000000"/>
                </a:solidFill>
                <a:latin typeface="Arial"/>
                <a:ea typeface="Arial"/>
                <a:cs typeface="Arial"/>
                <a:sym typeface="Arial"/>
              </a:rPr>
              <a:t>1- 22</a:t>
            </a:r>
          </a:p>
        </p:txBody>
      </p:sp>
      <p:sp>
        <p:nvSpPr>
          <p:cNvPr id="232" name="Shape 232"/>
          <p:cNvSpPr txBox="1"/>
          <p:nvPr/>
        </p:nvSpPr>
        <p:spPr>
          <a:xfrm>
            <a:off x="84650" y="7112000"/>
            <a:ext cx="5073274" cy="922850"/>
          </a:xfrm>
          <a:prstGeom prst="rect">
            <a:avLst/>
          </a:prstGeom>
          <a:noFill/>
          <a:ln>
            <a:noFill/>
          </a:ln>
        </p:spPr>
        <p:txBody>
          <a:bodyPr lIns="38100" tIns="38100" rIns="38100" bIns="38100" anchor="t" anchorCtr="0">
            <a:noAutofit/>
          </a:bodyPr>
          <a:lstStyle/>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Copyright © 2012 Pearson Education, Inc.  </a:t>
            </a:r>
          </a:p>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Publishing as Prentice Hall</a:t>
            </a:r>
          </a:p>
        </p:txBody>
      </p:sp>
      <p:pic>
        <p:nvPicPr>
          <p:cNvPr id="233" name="Shape 233"/>
          <p:cNvPicPr preferRelativeResize="0"/>
          <p:nvPr/>
        </p:nvPicPr>
        <p:blipFill>
          <a:blip r:embed="rId3">
            <a:alphaModFix/>
          </a:blip>
          <a:stretch>
            <a:fillRect/>
          </a:stretch>
        </p:blipFill>
        <p:spPr>
          <a:xfrm>
            <a:off x="0" y="5831400"/>
            <a:ext cx="1534574" cy="1280574"/>
          </a:xfrm>
          <a:prstGeom prst="rect">
            <a:avLst/>
          </a:prstGeom>
          <a:noFill/>
          <a:ln>
            <a:noFill/>
          </a:ln>
        </p:spPr>
      </p:pic>
      <p:sp>
        <p:nvSpPr>
          <p:cNvPr id="234" name="Shape 234"/>
          <p:cNvSpPr txBox="1">
            <a:spLocks noGrp="1"/>
          </p:cNvSpPr>
          <p:nvPr>
            <p:ph type="title"/>
          </p:nvPr>
        </p:nvSpPr>
        <p:spPr>
          <a:xfrm>
            <a:off x="779625" y="305150"/>
            <a:ext cx="8507575" cy="1243874"/>
          </a:xfrm>
          <a:prstGeom prst="rect">
            <a:avLst/>
          </a:prstGeom>
          <a:noFill/>
          <a:ln>
            <a:noFill/>
          </a:ln>
        </p:spPr>
        <p:txBody>
          <a:bodyPr lIns="38100" tIns="38100" rIns="38100" bIns="38100" anchor="ctr" anchorCtr="0">
            <a:noAutofit/>
          </a:bodyPr>
          <a:lstStyle/>
          <a:p>
            <a:pPr marL="0" marR="0" lvl="0" indent="0" algn="ctr">
              <a:lnSpc>
                <a:spcPct val="120138"/>
              </a:lnSpc>
              <a:spcBef>
                <a:spcPts val="0"/>
              </a:spcBef>
              <a:spcAft>
                <a:spcPts val="0"/>
              </a:spcAft>
              <a:buNone/>
            </a:pPr>
            <a:r>
              <a:rPr lang="en-US" sz="4000" b="1">
                <a:solidFill>
                  <a:srgbClr val="000000"/>
                </a:solidFill>
                <a:latin typeface="Arial"/>
                <a:ea typeface="Arial"/>
                <a:cs typeface="Arial"/>
                <a:sym typeface="Arial"/>
              </a:rPr>
              <a:t>Building Customer Relationships</a:t>
            </a:r>
          </a:p>
        </p:txBody>
      </p:sp>
      <p:sp>
        <p:nvSpPr>
          <p:cNvPr id="235" name="Shape 235"/>
          <p:cNvSpPr txBox="1">
            <a:spLocks noGrp="1"/>
          </p:cNvSpPr>
          <p:nvPr>
            <p:ph type="body" idx="1"/>
          </p:nvPr>
        </p:nvSpPr>
        <p:spPr>
          <a:xfrm>
            <a:off x="1033625" y="1236475"/>
            <a:ext cx="7830250" cy="397225"/>
          </a:xfrm>
          <a:prstGeom prst="rect">
            <a:avLst/>
          </a:prstGeom>
          <a:noFill/>
          <a:ln>
            <a:noFill/>
          </a:ln>
        </p:spPr>
        <p:txBody>
          <a:bodyPr lIns="38100" tIns="38100" rIns="38100" bIns="38100" anchor="t" anchorCtr="0">
            <a:noAutofit/>
          </a:bodyPr>
          <a:lstStyle/>
          <a:p>
            <a:pPr marL="0" marR="0" lvl="0" indent="0" algn="ctr">
              <a:lnSpc>
                <a:spcPct val="120089"/>
              </a:lnSpc>
              <a:spcBef>
                <a:spcPts val="0"/>
              </a:spcBef>
              <a:spcAft>
                <a:spcPts val="0"/>
              </a:spcAft>
              <a:buNone/>
            </a:pPr>
            <a:r>
              <a:rPr lang="en-US" sz="3111" b="1">
                <a:solidFill>
                  <a:srgbClr val="04617B"/>
                </a:solidFill>
                <a:latin typeface="Arial"/>
                <a:ea typeface="Arial"/>
                <a:cs typeface="Arial"/>
                <a:sym typeface="Arial"/>
              </a:rPr>
              <a:t>Relationship Building Blocks: Customer Value and Satisfaction</a:t>
            </a:r>
          </a:p>
          <a:p>
            <a:pPr marL="0" marR="0" lvl="0" indent="0" algn="ctr">
              <a:lnSpc>
                <a:spcPct val="120089"/>
              </a:lnSpc>
              <a:spcBef>
                <a:spcPts val="563"/>
              </a:spcBef>
              <a:spcAft>
                <a:spcPts val="0"/>
              </a:spcAft>
              <a:buNone/>
            </a:pPr>
            <a:endParaRPr sz="3111" b="1">
              <a:solidFill>
                <a:srgbClr val="04617B"/>
              </a:solidFill>
              <a:latin typeface="Arial"/>
              <a:ea typeface="Arial"/>
              <a:cs typeface="Arial"/>
              <a:sym typeface="Arial"/>
            </a:endParaRPr>
          </a:p>
        </p:txBody>
      </p:sp>
      <p:pic>
        <p:nvPicPr>
          <p:cNvPr id="236" name="Shape 236"/>
          <p:cNvPicPr preferRelativeResize="0"/>
          <p:nvPr/>
        </p:nvPicPr>
        <p:blipFill>
          <a:blip r:embed="rId4">
            <a:alphaModFix/>
          </a:blip>
          <a:stretch>
            <a:fillRect/>
          </a:stretch>
        </p:blipFill>
        <p:spPr>
          <a:xfrm>
            <a:off x="2148400" y="2286000"/>
            <a:ext cx="6170075" cy="45720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txBox="1"/>
          <p:nvPr/>
        </p:nvSpPr>
        <p:spPr>
          <a:xfrm>
            <a:off x="6942650" y="7196650"/>
            <a:ext cx="2259874" cy="296675"/>
          </a:xfrm>
          <a:prstGeom prst="rect">
            <a:avLst/>
          </a:prstGeom>
          <a:noFill/>
          <a:ln>
            <a:noFill/>
          </a:ln>
        </p:spPr>
        <p:txBody>
          <a:bodyPr lIns="38100" tIns="38100" rIns="38100" bIns="38100" anchor="t" anchorCtr="0">
            <a:noAutofit/>
          </a:bodyPr>
          <a:lstStyle/>
          <a:p>
            <a:pPr marL="0" marR="0" lvl="0" indent="0" algn="ctr">
              <a:lnSpc>
                <a:spcPct val="122656"/>
              </a:lnSpc>
              <a:spcBef>
                <a:spcPts val="0"/>
              </a:spcBef>
              <a:spcAft>
                <a:spcPts val="0"/>
              </a:spcAft>
              <a:buNone/>
            </a:pPr>
            <a:r>
              <a:rPr lang="en-US" sz="1777" b="1">
                <a:solidFill>
                  <a:srgbClr val="000000"/>
                </a:solidFill>
                <a:latin typeface="Arial"/>
                <a:ea typeface="Arial"/>
                <a:cs typeface="Arial"/>
                <a:sym typeface="Arial"/>
              </a:rPr>
              <a:t>1- 23</a:t>
            </a:r>
          </a:p>
        </p:txBody>
      </p:sp>
      <p:sp>
        <p:nvSpPr>
          <p:cNvPr id="242" name="Shape 242"/>
          <p:cNvSpPr txBox="1"/>
          <p:nvPr/>
        </p:nvSpPr>
        <p:spPr>
          <a:xfrm>
            <a:off x="84650" y="7112000"/>
            <a:ext cx="5073274" cy="922850"/>
          </a:xfrm>
          <a:prstGeom prst="rect">
            <a:avLst/>
          </a:prstGeom>
          <a:noFill/>
          <a:ln>
            <a:noFill/>
          </a:ln>
        </p:spPr>
        <p:txBody>
          <a:bodyPr lIns="38100" tIns="38100" rIns="38100" bIns="38100" anchor="t" anchorCtr="0">
            <a:noAutofit/>
          </a:bodyPr>
          <a:lstStyle/>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Copyright © 2012 Pearson Education, Inc.  </a:t>
            </a:r>
          </a:p>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Publishing as Prentice Hall</a:t>
            </a:r>
          </a:p>
        </p:txBody>
      </p:sp>
      <p:pic>
        <p:nvPicPr>
          <p:cNvPr id="243" name="Shape 243"/>
          <p:cNvPicPr preferRelativeResize="0"/>
          <p:nvPr/>
        </p:nvPicPr>
        <p:blipFill>
          <a:blip r:embed="rId3">
            <a:alphaModFix/>
          </a:blip>
          <a:stretch>
            <a:fillRect/>
          </a:stretch>
        </p:blipFill>
        <p:spPr>
          <a:xfrm>
            <a:off x="0" y="5831400"/>
            <a:ext cx="1534574" cy="1280574"/>
          </a:xfrm>
          <a:prstGeom prst="rect">
            <a:avLst/>
          </a:prstGeom>
          <a:noFill/>
          <a:ln>
            <a:noFill/>
          </a:ln>
        </p:spPr>
      </p:pic>
      <p:sp>
        <p:nvSpPr>
          <p:cNvPr id="244" name="Shape 244"/>
          <p:cNvSpPr txBox="1">
            <a:spLocks noGrp="1"/>
          </p:cNvSpPr>
          <p:nvPr>
            <p:ph type="title"/>
          </p:nvPr>
        </p:nvSpPr>
        <p:spPr>
          <a:xfrm>
            <a:off x="102300" y="728475"/>
            <a:ext cx="10031574" cy="1243874"/>
          </a:xfrm>
          <a:prstGeom prst="rect">
            <a:avLst/>
          </a:prstGeom>
          <a:noFill/>
          <a:ln>
            <a:noFill/>
          </a:ln>
        </p:spPr>
        <p:txBody>
          <a:bodyPr lIns="38100" tIns="38100" rIns="38100" bIns="38100" anchor="ctr" anchorCtr="0">
            <a:noAutofit/>
          </a:bodyPr>
          <a:lstStyle/>
          <a:p>
            <a:pPr marL="0" marR="0" lvl="0" indent="0" algn="ctr">
              <a:lnSpc>
                <a:spcPct val="120138"/>
              </a:lnSpc>
              <a:spcBef>
                <a:spcPts val="0"/>
              </a:spcBef>
              <a:spcAft>
                <a:spcPts val="0"/>
              </a:spcAft>
              <a:buNone/>
            </a:pPr>
            <a:r>
              <a:rPr lang="en-US" sz="4000" b="1">
                <a:solidFill>
                  <a:srgbClr val="000000"/>
                </a:solidFill>
                <a:latin typeface="Arial"/>
                <a:ea typeface="Arial"/>
                <a:cs typeface="Arial"/>
                <a:sym typeface="Arial"/>
              </a:rPr>
              <a:t>Building Customer Relationships</a:t>
            </a:r>
          </a:p>
        </p:txBody>
      </p:sp>
      <p:sp>
        <p:nvSpPr>
          <p:cNvPr id="245" name="Shape 245"/>
          <p:cNvSpPr txBox="1">
            <a:spLocks noGrp="1"/>
          </p:cNvSpPr>
          <p:nvPr>
            <p:ph type="body" idx="1"/>
          </p:nvPr>
        </p:nvSpPr>
        <p:spPr>
          <a:xfrm>
            <a:off x="1118300" y="1659800"/>
            <a:ext cx="7830250" cy="397225"/>
          </a:xfrm>
          <a:prstGeom prst="rect">
            <a:avLst/>
          </a:prstGeom>
          <a:noFill/>
          <a:ln>
            <a:noFill/>
          </a:ln>
        </p:spPr>
        <p:txBody>
          <a:bodyPr lIns="38100" tIns="38100" rIns="38100" bIns="38100" anchor="t" anchorCtr="0">
            <a:noAutofit/>
          </a:bodyPr>
          <a:lstStyle/>
          <a:p>
            <a:pPr marL="0" marR="0" lvl="0" indent="0" algn="ctr">
              <a:lnSpc>
                <a:spcPct val="120089"/>
              </a:lnSpc>
              <a:spcBef>
                <a:spcPts val="0"/>
              </a:spcBef>
              <a:spcAft>
                <a:spcPts val="0"/>
              </a:spcAft>
              <a:buNone/>
            </a:pPr>
            <a:r>
              <a:rPr lang="en-US" sz="3111" b="1">
                <a:solidFill>
                  <a:srgbClr val="04617B"/>
                </a:solidFill>
                <a:latin typeface="Arial"/>
                <a:ea typeface="Arial"/>
                <a:cs typeface="Arial"/>
                <a:sym typeface="Arial"/>
              </a:rPr>
              <a:t>Customer Relationship Levels and Tools</a:t>
            </a:r>
          </a:p>
          <a:p>
            <a:pPr marL="0" marR="0" lvl="0" indent="0" algn="ctr">
              <a:lnSpc>
                <a:spcPct val="120089"/>
              </a:lnSpc>
              <a:spcBef>
                <a:spcPts val="563"/>
              </a:spcBef>
              <a:spcAft>
                <a:spcPts val="0"/>
              </a:spcAft>
              <a:buNone/>
            </a:pPr>
            <a:endParaRPr sz="3111" b="1">
              <a:solidFill>
                <a:srgbClr val="04617B"/>
              </a:solidFill>
              <a:latin typeface="Arial"/>
              <a:ea typeface="Arial"/>
              <a:cs typeface="Arial"/>
              <a:sym typeface="Arial"/>
            </a:endParaRPr>
          </a:p>
        </p:txBody>
      </p:sp>
      <p:pic>
        <p:nvPicPr>
          <p:cNvPr id="246" name="Shape 246"/>
          <p:cNvPicPr preferRelativeResize="0"/>
          <p:nvPr/>
        </p:nvPicPr>
        <p:blipFill>
          <a:blip r:embed="rId4">
            <a:alphaModFix/>
          </a:blip>
          <a:stretch>
            <a:fillRect/>
          </a:stretch>
        </p:blipFill>
        <p:spPr>
          <a:xfrm>
            <a:off x="1016000" y="2539975"/>
            <a:ext cx="2984500" cy="3630075"/>
          </a:xfrm>
          <a:prstGeom prst="rect">
            <a:avLst/>
          </a:prstGeom>
          <a:noFill/>
          <a:ln>
            <a:noFill/>
          </a:ln>
        </p:spPr>
      </p:pic>
      <p:pic>
        <p:nvPicPr>
          <p:cNvPr id="247" name="Shape 247"/>
          <p:cNvPicPr preferRelativeResize="0"/>
          <p:nvPr/>
        </p:nvPicPr>
        <p:blipFill>
          <a:blip r:embed="rId5">
            <a:alphaModFix/>
          </a:blip>
          <a:stretch>
            <a:fillRect/>
          </a:stretch>
        </p:blipFill>
        <p:spPr>
          <a:xfrm>
            <a:off x="4148650" y="2709325"/>
            <a:ext cx="4900074" cy="32596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Shape 252"/>
          <p:cNvSpPr txBox="1"/>
          <p:nvPr/>
        </p:nvSpPr>
        <p:spPr>
          <a:xfrm>
            <a:off x="6942650" y="7196650"/>
            <a:ext cx="2259874" cy="296675"/>
          </a:xfrm>
          <a:prstGeom prst="rect">
            <a:avLst/>
          </a:prstGeom>
          <a:noFill/>
          <a:ln>
            <a:noFill/>
          </a:ln>
        </p:spPr>
        <p:txBody>
          <a:bodyPr lIns="38100" tIns="38100" rIns="38100" bIns="38100" anchor="t" anchorCtr="0">
            <a:noAutofit/>
          </a:bodyPr>
          <a:lstStyle/>
          <a:p>
            <a:pPr marL="0" marR="0" lvl="0" indent="0" algn="ctr">
              <a:lnSpc>
                <a:spcPct val="122656"/>
              </a:lnSpc>
              <a:spcBef>
                <a:spcPts val="0"/>
              </a:spcBef>
              <a:spcAft>
                <a:spcPts val="0"/>
              </a:spcAft>
              <a:buNone/>
            </a:pPr>
            <a:r>
              <a:rPr lang="en-US" sz="1777" b="1">
                <a:solidFill>
                  <a:srgbClr val="000000"/>
                </a:solidFill>
                <a:latin typeface="Arial"/>
                <a:ea typeface="Arial"/>
                <a:cs typeface="Arial"/>
                <a:sym typeface="Arial"/>
              </a:rPr>
              <a:t>1- 24</a:t>
            </a:r>
          </a:p>
        </p:txBody>
      </p:sp>
      <p:sp>
        <p:nvSpPr>
          <p:cNvPr id="253" name="Shape 253"/>
          <p:cNvSpPr txBox="1"/>
          <p:nvPr/>
        </p:nvSpPr>
        <p:spPr>
          <a:xfrm>
            <a:off x="84650" y="7112000"/>
            <a:ext cx="5073274" cy="922850"/>
          </a:xfrm>
          <a:prstGeom prst="rect">
            <a:avLst/>
          </a:prstGeom>
          <a:noFill/>
          <a:ln>
            <a:noFill/>
          </a:ln>
        </p:spPr>
        <p:txBody>
          <a:bodyPr lIns="38100" tIns="38100" rIns="38100" bIns="38100" anchor="t" anchorCtr="0">
            <a:noAutofit/>
          </a:bodyPr>
          <a:lstStyle/>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Copyright © 2012 Pearson Education, Inc.  </a:t>
            </a:r>
          </a:p>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Publishing as Prentice Hall</a:t>
            </a:r>
          </a:p>
        </p:txBody>
      </p:sp>
      <p:pic>
        <p:nvPicPr>
          <p:cNvPr id="254" name="Shape 254"/>
          <p:cNvPicPr preferRelativeResize="0"/>
          <p:nvPr/>
        </p:nvPicPr>
        <p:blipFill>
          <a:blip r:embed="rId3">
            <a:alphaModFix/>
          </a:blip>
          <a:stretch>
            <a:fillRect/>
          </a:stretch>
        </p:blipFill>
        <p:spPr>
          <a:xfrm>
            <a:off x="0" y="5831400"/>
            <a:ext cx="1534574" cy="1280574"/>
          </a:xfrm>
          <a:prstGeom prst="rect">
            <a:avLst/>
          </a:prstGeom>
          <a:noFill/>
          <a:ln>
            <a:noFill/>
          </a:ln>
        </p:spPr>
      </p:pic>
      <p:sp>
        <p:nvSpPr>
          <p:cNvPr id="255" name="Shape 255"/>
          <p:cNvSpPr txBox="1">
            <a:spLocks noGrp="1"/>
          </p:cNvSpPr>
          <p:nvPr>
            <p:ph type="title"/>
          </p:nvPr>
        </p:nvSpPr>
        <p:spPr>
          <a:xfrm>
            <a:off x="864300" y="305150"/>
            <a:ext cx="8507575" cy="1243874"/>
          </a:xfrm>
          <a:prstGeom prst="rect">
            <a:avLst/>
          </a:prstGeom>
          <a:noFill/>
          <a:ln>
            <a:noFill/>
          </a:ln>
        </p:spPr>
        <p:txBody>
          <a:bodyPr lIns="38100" tIns="38100" rIns="38100" bIns="38100" anchor="ctr" anchorCtr="0">
            <a:noAutofit/>
          </a:bodyPr>
          <a:lstStyle/>
          <a:p>
            <a:pPr marL="0" marR="0" lvl="0" indent="0" algn="ctr">
              <a:lnSpc>
                <a:spcPct val="120138"/>
              </a:lnSpc>
              <a:spcBef>
                <a:spcPts val="0"/>
              </a:spcBef>
              <a:spcAft>
                <a:spcPts val="0"/>
              </a:spcAft>
              <a:buNone/>
            </a:pPr>
            <a:r>
              <a:rPr lang="en-US" sz="4000" b="1">
                <a:solidFill>
                  <a:srgbClr val="000000"/>
                </a:solidFill>
                <a:latin typeface="Arial"/>
                <a:ea typeface="Arial"/>
                <a:cs typeface="Arial"/>
                <a:sym typeface="Arial"/>
              </a:rPr>
              <a:t>Building Customer Relationships</a:t>
            </a:r>
          </a:p>
        </p:txBody>
      </p:sp>
      <p:sp>
        <p:nvSpPr>
          <p:cNvPr id="256" name="Shape 256"/>
          <p:cNvSpPr txBox="1"/>
          <p:nvPr/>
        </p:nvSpPr>
        <p:spPr>
          <a:xfrm>
            <a:off x="1372300" y="2252475"/>
            <a:ext cx="7999574" cy="4037875"/>
          </a:xfrm>
          <a:prstGeom prst="rect">
            <a:avLst/>
          </a:prstGeom>
          <a:noFill/>
          <a:ln>
            <a:noFill/>
          </a:ln>
        </p:spPr>
        <p:txBody>
          <a:bodyPr lIns="38100" tIns="38100" rIns="38100" bIns="38100" anchor="t" anchorCtr="0">
            <a:noAutofit/>
          </a:bodyPr>
          <a:lstStyle/>
          <a:p>
            <a:pPr marL="0" marR="0" lvl="0" indent="0" algn="l">
              <a:lnSpc>
                <a:spcPct val="107916"/>
              </a:lnSpc>
              <a:spcBef>
                <a:spcPts val="0"/>
              </a:spcBef>
              <a:spcAft>
                <a:spcPts val="0"/>
              </a:spcAft>
              <a:buNone/>
            </a:pPr>
            <a:endParaRPr sz="3333">
              <a:solidFill>
                <a:srgbClr val="000000"/>
              </a:solidFill>
              <a:latin typeface="Arial"/>
              <a:ea typeface="Arial"/>
              <a:cs typeface="Arial"/>
              <a:sym typeface="Arial"/>
            </a:endParaRPr>
          </a:p>
          <a:p>
            <a:pPr marL="381000" marR="0" lvl="0" indent="-262466" algn="l">
              <a:lnSpc>
                <a:spcPct val="107916"/>
              </a:lnSpc>
              <a:spcBef>
                <a:spcPts val="604"/>
              </a:spcBef>
              <a:spcAft>
                <a:spcPts val="0"/>
              </a:spcAft>
              <a:buClr>
                <a:srgbClr val="000000"/>
              </a:buClr>
              <a:buSzPct val="101010"/>
              <a:buFont typeface="Arial"/>
              <a:buChar char="●"/>
            </a:pPr>
            <a:r>
              <a:rPr lang="en-US" sz="3333">
                <a:solidFill>
                  <a:srgbClr val="000000"/>
                </a:solidFill>
                <a:latin typeface="Arial"/>
                <a:ea typeface="Arial"/>
                <a:cs typeface="Arial"/>
                <a:sym typeface="Arial"/>
              </a:rPr>
              <a:t>Relating with more carefully selected customers uses selective relationship management to target fewer, more profitable customers</a:t>
            </a:r>
          </a:p>
          <a:p>
            <a:pPr marL="381000" marR="0" lvl="0" indent="-262466" algn="l">
              <a:lnSpc>
                <a:spcPct val="107916"/>
              </a:lnSpc>
              <a:spcBef>
                <a:spcPts val="604"/>
              </a:spcBef>
              <a:spcAft>
                <a:spcPts val="0"/>
              </a:spcAft>
              <a:buClr>
                <a:srgbClr val="000000"/>
              </a:buClr>
              <a:buSzPct val="101010"/>
              <a:buFont typeface="Arial"/>
              <a:buChar char="●"/>
            </a:pPr>
            <a:r>
              <a:rPr lang="en-US" sz="3333">
                <a:solidFill>
                  <a:srgbClr val="000000"/>
                </a:solidFill>
                <a:latin typeface="Arial"/>
                <a:ea typeface="Arial"/>
                <a:cs typeface="Arial"/>
                <a:sym typeface="Arial"/>
              </a:rPr>
              <a:t>Relating more deeply and interactively by incorporating more interactive two way relationships through blogs, Websites, online communities and social networks</a:t>
            </a:r>
          </a:p>
        </p:txBody>
      </p:sp>
      <p:sp>
        <p:nvSpPr>
          <p:cNvPr id="257" name="Shape 257"/>
          <p:cNvSpPr txBox="1">
            <a:spLocks noGrp="1"/>
          </p:cNvSpPr>
          <p:nvPr>
            <p:ph type="body" idx="1"/>
          </p:nvPr>
        </p:nvSpPr>
        <p:spPr>
          <a:xfrm>
            <a:off x="1118300" y="1575150"/>
            <a:ext cx="7830250" cy="397225"/>
          </a:xfrm>
          <a:prstGeom prst="rect">
            <a:avLst/>
          </a:prstGeom>
          <a:noFill/>
          <a:ln>
            <a:noFill/>
          </a:ln>
        </p:spPr>
        <p:txBody>
          <a:bodyPr lIns="38100" tIns="38100" rIns="38100" bIns="38100" anchor="t" anchorCtr="0">
            <a:noAutofit/>
          </a:bodyPr>
          <a:lstStyle/>
          <a:p>
            <a:pPr marL="0" marR="0" lvl="0" indent="0" algn="ctr">
              <a:lnSpc>
                <a:spcPct val="120089"/>
              </a:lnSpc>
              <a:spcBef>
                <a:spcPts val="0"/>
              </a:spcBef>
              <a:spcAft>
                <a:spcPts val="0"/>
              </a:spcAft>
              <a:buNone/>
            </a:pPr>
            <a:r>
              <a:rPr lang="en-US" sz="3111" b="1">
                <a:solidFill>
                  <a:srgbClr val="04617B"/>
                </a:solidFill>
                <a:latin typeface="Arial"/>
                <a:ea typeface="Arial"/>
                <a:cs typeface="Arial"/>
                <a:sym typeface="Arial"/>
              </a:rPr>
              <a:t>The Changing Nature of Customer Relationships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Shape 262"/>
          <p:cNvSpPr txBox="1"/>
          <p:nvPr/>
        </p:nvSpPr>
        <p:spPr>
          <a:xfrm>
            <a:off x="6942650" y="7196650"/>
            <a:ext cx="2259874" cy="296675"/>
          </a:xfrm>
          <a:prstGeom prst="rect">
            <a:avLst/>
          </a:prstGeom>
          <a:noFill/>
          <a:ln>
            <a:noFill/>
          </a:ln>
        </p:spPr>
        <p:txBody>
          <a:bodyPr lIns="38100" tIns="38100" rIns="38100" bIns="38100" anchor="t" anchorCtr="0">
            <a:noAutofit/>
          </a:bodyPr>
          <a:lstStyle/>
          <a:p>
            <a:pPr marL="0" marR="0" lvl="0" indent="0" algn="ctr">
              <a:lnSpc>
                <a:spcPct val="122656"/>
              </a:lnSpc>
              <a:spcBef>
                <a:spcPts val="0"/>
              </a:spcBef>
              <a:spcAft>
                <a:spcPts val="0"/>
              </a:spcAft>
              <a:buNone/>
            </a:pPr>
            <a:r>
              <a:rPr lang="en-US" sz="1777" b="1">
                <a:solidFill>
                  <a:srgbClr val="000000"/>
                </a:solidFill>
                <a:latin typeface="Arial"/>
                <a:ea typeface="Arial"/>
                <a:cs typeface="Arial"/>
                <a:sym typeface="Arial"/>
              </a:rPr>
              <a:t>1- 25</a:t>
            </a:r>
          </a:p>
        </p:txBody>
      </p:sp>
      <p:sp>
        <p:nvSpPr>
          <p:cNvPr id="263" name="Shape 263"/>
          <p:cNvSpPr txBox="1"/>
          <p:nvPr/>
        </p:nvSpPr>
        <p:spPr>
          <a:xfrm>
            <a:off x="84650" y="7112000"/>
            <a:ext cx="5073274" cy="922850"/>
          </a:xfrm>
          <a:prstGeom prst="rect">
            <a:avLst/>
          </a:prstGeom>
          <a:noFill/>
          <a:ln>
            <a:noFill/>
          </a:ln>
        </p:spPr>
        <p:txBody>
          <a:bodyPr lIns="38100" tIns="38100" rIns="38100" bIns="38100" anchor="t" anchorCtr="0">
            <a:noAutofit/>
          </a:bodyPr>
          <a:lstStyle/>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Copyright © 2012 Pearson Education, Inc.  </a:t>
            </a:r>
          </a:p>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Publishing as Prentice Hall</a:t>
            </a:r>
          </a:p>
        </p:txBody>
      </p:sp>
      <p:pic>
        <p:nvPicPr>
          <p:cNvPr id="264" name="Shape 264"/>
          <p:cNvPicPr preferRelativeResize="0"/>
          <p:nvPr/>
        </p:nvPicPr>
        <p:blipFill>
          <a:blip r:embed="rId3">
            <a:alphaModFix/>
          </a:blip>
          <a:stretch>
            <a:fillRect/>
          </a:stretch>
        </p:blipFill>
        <p:spPr>
          <a:xfrm>
            <a:off x="0" y="5831400"/>
            <a:ext cx="1534574" cy="1280574"/>
          </a:xfrm>
          <a:prstGeom prst="rect">
            <a:avLst/>
          </a:prstGeom>
          <a:noFill/>
          <a:ln>
            <a:noFill/>
          </a:ln>
        </p:spPr>
      </p:pic>
      <p:sp>
        <p:nvSpPr>
          <p:cNvPr id="265" name="Shape 265"/>
          <p:cNvSpPr txBox="1">
            <a:spLocks noGrp="1"/>
          </p:cNvSpPr>
          <p:nvPr>
            <p:ph type="title"/>
          </p:nvPr>
        </p:nvSpPr>
        <p:spPr>
          <a:xfrm>
            <a:off x="864300" y="305150"/>
            <a:ext cx="8507575" cy="1243874"/>
          </a:xfrm>
          <a:prstGeom prst="rect">
            <a:avLst/>
          </a:prstGeom>
          <a:noFill/>
          <a:ln>
            <a:noFill/>
          </a:ln>
        </p:spPr>
        <p:txBody>
          <a:bodyPr lIns="38100" tIns="38100" rIns="38100" bIns="38100" anchor="ctr" anchorCtr="0">
            <a:noAutofit/>
          </a:bodyPr>
          <a:lstStyle/>
          <a:p>
            <a:pPr marL="0" marR="0" lvl="0" indent="0" algn="ctr">
              <a:lnSpc>
                <a:spcPct val="120138"/>
              </a:lnSpc>
              <a:spcBef>
                <a:spcPts val="0"/>
              </a:spcBef>
              <a:spcAft>
                <a:spcPts val="0"/>
              </a:spcAft>
              <a:buNone/>
            </a:pPr>
            <a:r>
              <a:rPr lang="en-US" sz="4000" b="1">
                <a:solidFill>
                  <a:srgbClr val="000000"/>
                </a:solidFill>
                <a:latin typeface="Arial"/>
                <a:ea typeface="Arial"/>
                <a:cs typeface="Arial"/>
                <a:sym typeface="Arial"/>
              </a:rPr>
              <a:t>Building Customer Relationships</a:t>
            </a:r>
          </a:p>
        </p:txBody>
      </p:sp>
      <p:sp>
        <p:nvSpPr>
          <p:cNvPr id="266" name="Shape 266"/>
          <p:cNvSpPr txBox="1"/>
          <p:nvPr/>
        </p:nvSpPr>
        <p:spPr>
          <a:xfrm>
            <a:off x="864300" y="2845150"/>
            <a:ext cx="8507575" cy="3953224"/>
          </a:xfrm>
          <a:prstGeom prst="rect">
            <a:avLst/>
          </a:prstGeom>
          <a:noFill/>
          <a:ln>
            <a:noFill/>
          </a:ln>
        </p:spPr>
        <p:txBody>
          <a:bodyPr lIns="38100" tIns="38100" rIns="38100" bIns="38100" anchor="t" anchorCtr="0">
            <a:noAutofit/>
          </a:bodyPr>
          <a:lstStyle/>
          <a:p>
            <a:pPr marL="0" marR="0" lvl="0" indent="0" algn="l">
              <a:lnSpc>
                <a:spcPct val="107916"/>
              </a:lnSpc>
              <a:spcBef>
                <a:spcPts val="0"/>
              </a:spcBef>
              <a:spcAft>
                <a:spcPts val="0"/>
              </a:spcAft>
              <a:buNone/>
            </a:pPr>
            <a:endParaRPr sz="3333">
              <a:solidFill>
                <a:srgbClr val="000000"/>
              </a:solidFill>
              <a:latin typeface="Arial"/>
              <a:ea typeface="Arial"/>
              <a:cs typeface="Arial"/>
              <a:sym typeface="Arial"/>
            </a:endParaRPr>
          </a:p>
          <a:p>
            <a:pPr marL="0" marR="0" lvl="0" indent="0" algn="ctr">
              <a:lnSpc>
                <a:spcPct val="120089"/>
              </a:lnSpc>
              <a:spcBef>
                <a:spcPts val="563"/>
              </a:spcBef>
              <a:spcAft>
                <a:spcPts val="0"/>
              </a:spcAft>
              <a:buNone/>
            </a:pPr>
            <a:r>
              <a:rPr lang="en-US" sz="3111" b="1">
                <a:solidFill>
                  <a:srgbClr val="000000"/>
                </a:solidFill>
                <a:latin typeface="Arial"/>
                <a:ea typeface="Arial"/>
                <a:cs typeface="Arial"/>
                <a:sym typeface="Arial"/>
              </a:rPr>
              <a:t>Customer-managed relationships</a:t>
            </a:r>
          </a:p>
          <a:p>
            <a:pPr marL="0" marR="0" lvl="0" indent="0" algn="ctr">
              <a:lnSpc>
                <a:spcPct val="120089"/>
              </a:lnSpc>
              <a:spcBef>
                <a:spcPts val="563"/>
              </a:spcBef>
              <a:spcAft>
                <a:spcPts val="0"/>
              </a:spcAft>
              <a:buNone/>
            </a:pPr>
            <a:r>
              <a:rPr lang="en-US" sz="3111">
                <a:solidFill>
                  <a:srgbClr val="000000"/>
                </a:solidFill>
                <a:latin typeface="Arial"/>
                <a:ea typeface="Arial"/>
                <a:cs typeface="Arial"/>
                <a:sym typeface="Arial"/>
              </a:rPr>
              <a:t>Marketing relationships in which</a:t>
            </a:r>
          </a:p>
          <a:p>
            <a:pPr marL="0" marR="0" lvl="0" indent="0" algn="ctr">
              <a:lnSpc>
                <a:spcPct val="120089"/>
              </a:lnSpc>
              <a:spcBef>
                <a:spcPts val="563"/>
              </a:spcBef>
              <a:spcAft>
                <a:spcPts val="0"/>
              </a:spcAft>
              <a:buNone/>
            </a:pPr>
            <a:r>
              <a:rPr lang="en-US" sz="3111">
                <a:solidFill>
                  <a:srgbClr val="000000"/>
                </a:solidFill>
                <a:latin typeface="Arial"/>
                <a:ea typeface="Arial"/>
                <a:cs typeface="Arial"/>
                <a:sym typeface="Arial"/>
              </a:rPr>
              <a:t>customers, empowered by today’s new</a:t>
            </a:r>
          </a:p>
          <a:p>
            <a:pPr marL="0" marR="0" lvl="0" indent="0" algn="ctr">
              <a:lnSpc>
                <a:spcPct val="120089"/>
              </a:lnSpc>
              <a:spcBef>
                <a:spcPts val="563"/>
              </a:spcBef>
              <a:spcAft>
                <a:spcPts val="0"/>
              </a:spcAft>
              <a:buNone/>
            </a:pPr>
            <a:r>
              <a:rPr lang="en-US" sz="3111">
                <a:solidFill>
                  <a:srgbClr val="000000"/>
                </a:solidFill>
                <a:latin typeface="Arial"/>
                <a:ea typeface="Arial"/>
                <a:cs typeface="Arial"/>
                <a:sym typeface="Arial"/>
              </a:rPr>
              <a:t>digital technologies, interact with</a:t>
            </a:r>
          </a:p>
          <a:p>
            <a:pPr marL="0" marR="0" lvl="0" indent="0" algn="ctr">
              <a:lnSpc>
                <a:spcPct val="120089"/>
              </a:lnSpc>
              <a:spcBef>
                <a:spcPts val="563"/>
              </a:spcBef>
              <a:spcAft>
                <a:spcPts val="0"/>
              </a:spcAft>
              <a:buNone/>
            </a:pPr>
            <a:r>
              <a:rPr lang="en-US" sz="3111">
                <a:solidFill>
                  <a:srgbClr val="000000"/>
                </a:solidFill>
                <a:latin typeface="Arial"/>
                <a:ea typeface="Arial"/>
                <a:cs typeface="Arial"/>
                <a:sym typeface="Arial"/>
              </a:rPr>
              <a:t>companies and with each other to shape</a:t>
            </a:r>
          </a:p>
          <a:p>
            <a:pPr marL="0" marR="0" lvl="0" indent="0" algn="ctr">
              <a:lnSpc>
                <a:spcPct val="120089"/>
              </a:lnSpc>
              <a:spcBef>
                <a:spcPts val="563"/>
              </a:spcBef>
              <a:spcAft>
                <a:spcPts val="0"/>
              </a:spcAft>
              <a:buNone/>
            </a:pPr>
            <a:r>
              <a:rPr lang="en-US" sz="3111">
                <a:solidFill>
                  <a:srgbClr val="000000"/>
                </a:solidFill>
                <a:latin typeface="Arial"/>
                <a:ea typeface="Arial"/>
                <a:cs typeface="Arial"/>
                <a:sym typeface="Arial"/>
              </a:rPr>
              <a:t>their relationships with brands.</a:t>
            </a:r>
          </a:p>
        </p:txBody>
      </p:sp>
      <p:sp>
        <p:nvSpPr>
          <p:cNvPr id="267" name="Shape 267"/>
          <p:cNvSpPr txBox="1">
            <a:spLocks noGrp="1"/>
          </p:cNvSpPr>
          <p:nvPr>
            <p:ph type="body" idx="1"/>
          </p:nvPr>
        </p:nvSpPr>
        <p:spPr>
          <a:xfrm>
            <a:off x="1118300" y="1575150"/>
            <a:ext cx="7830250" cy="397225"/>
          </a:xfrm>
          <a:prstGeom prst="rect">
            <a:avLst/>
          </a:prstGeom>
          <a:noFill/>
          <a:ln>
            <a:noFill/>
          </a:ln>
        </p:spPr>
        <p:txBody>
          <a:bodyPr lIns="38100" tIns="38100" rIns="38100" bIns="38100" anchor="t" anchorCtr="0">
            <a:noAutofit/>
          </a:bodyPr>
          <a:lstStyle/>
          <a:p>
            <a:pPr marL="0" marR="0" lvl="0" indent="0" algn="ctr">
              <a:lnSpc>
                <a:spcPct val="120089"/>
              </a:lnSpc>
              <a:spcBef>
                <a:spcPts val="0"/>
              </a:spcBef>
              <a:spcAft>
                <a:spcPts val="0"/>
              </a:spcAft>
              <a:buNone/>
            </a:pPr>
            <a:r>
              <a:rPr lang="en-US" sz="3111" b="1">
                <a:solidFill>
                  <a:srgbClr val="04617B"/>
                </a:solidFill>
                <a:latin typeface="Arial"/>
                <a:ea typeface="Arial"/>
                <a:cs typeface="Arial"/>
                <a:sym typeface="Arial"/>
              </a:rPr>
              <a:t>The Changing Nature of Customer Relationships</a:t>
            </a:r>
          </a:p>
          <a:p>
            <a:pPr marL="0" marR="0" lvl="0" indent="0" algn="ctr">
              <a:lnSpc>
                <a:spcPct val="120089"/>
              </a:lnSpc>
              <a:spcBef>
                <a:spcPts val="563"/>
              </a:spcBef>
              <a:spcAft>
                <a:spcPts val="0"/>
              </a:spcAft>
              <a:buNone/>
            </a:pPr>
            <a:endParaRPr sz="3111" b="1">
              <a:solidFill>
                <a:srgbClr val="04617B"/>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Shape 272"/>
          <p:cNvSpPr txBox="1"/>
          <p:nvPr/>
        </p:nvSpPr>
        <p:spPr>
          <a:xfrm>
            <a:off x="6942650" y="7196650"/>
            <a:ext cx="2259874" cy="296675"/>
          </a:xfrm>
          <a:prstGeom prst="rect">
            <a:avLst/>
          </a:prstGeom>
          <a:noFill/>
          <a:ln>
            <a:noFill/>
          </a:ln>
        </p:spPr>
        <p:txBody>
          <a:bodyPr lIns="38100" tIns="38100" rIns="38100" bIns="38100" anchor="t" anchorCtr="0">
            <a:noAutofit/>
          </a:bodyPr>
          <a:lstStyle/>
          <a:p>
            <a:pPr marL="0" marR="0" lvl="0" indent="0" algn="ctr">
              <a:lnSpc>
                <a:spcPct val="122656"/>
              </a:lnSpc>
              <a:spcBef>
                <a:spcPts val="0"/>
              </a:spcBef>
              <a:spcAft>
                <a:spcPts val="0"/>
              </a:spcAft>
              <a:buNone/>
            </a:pPr>
            <a:r>
              <a:rPr lang="en-US" sz="1777" b="1">
                <a:solidFill>
                  <a:srgbClr val="000000"/>
                </a:solidFill>
                <a:latin typeface="Arial"/>
                <a:ea typeface="Arial"/>
                <a:cs typeface="Arial"/>
                <a:sym typeface="Arial"/>
              </a:rPr>
              <a:t>1- 26</a:t>
            </a:r>
          </a:p>
        </p:txBody>
      </p:sp>
      <p:sp>
        <p:nvSpPr>
          <p:cNvPr id="273" name="Shape 273"/>
          <p:cNvSpPr txBox="1"/>
          <p:nvPr/>
        </p:nvSpPr>
        <p:spPr>
          <a:xfrm>
            <a:off x="84650" y="7112000"/>
            <a:ext cx="5073274" cy="922850"/>
          </a:xfrm>
          <a:prstGeom prst="rect">
            <a:avLst/>
          </a:prstGeom>
          <a:noFill/>
          <a:ln>
            <a:noFill/>
          </a:ln>
        </p:spPr>
        <p:txBody>
          <a:bodyPr lIns="38100" tIns="38100" rIns="38100" bIns="38100" anchor="t" anchorCtr="0">
            <a:noAutofit/>
          </a:bodyPr>
          <a:lstStyle/>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Copyright © 2012 Pearson Education, Inc.  </a:t>
            </a:r>
          </a:p>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Publishing as Prentice Hall</a:t>
            </a:r>
          </a:p>
        </p:txBody>
      </p:sp>
      <p:pic>
        <p:nvPicPr>
          <p:cNvPr id="274" name="Shape 274"/>
          <p:cNvPicPr preferRelativeResize="0"/>
          <p:nvPr/>
        </p:nvPicPr>
        <p:blipFill>
          <a:blip r:embed="rId3">
            <a:alphaModFix/>
          </a:blip>
          <a:stretch>
            <a:fillRect/>
          </a:stretch>
        </p:blipFill>
        <p:spPr>
          <a:xfrm>
            <a:off x="0" y="5831400"/>
            <a:ext cx="1534574" cy="1280574"/>
          </a:xfrm>
          <a:prstGeom prst="rect">
            <a:avLst/>
          </a:prstGeom>
          <a:noFill/>
          <a:ln>
            <a:noFill/>
          </a:ln>
        </p:spPr>
      </p:pic>
      <p:sp>
        <p:nvSpPr>
          <p:cNvPr id="275" name="Shape 275"/>
          <p:cNvSpPr txBox="1"/>
          <p:nvPr/>
        </p:nvSpPr>
        <p:spPr>
          <a:xfrm>
            <a:off x="525625" y="2252475"/>
            <a:ext cx="8676899" cy="4545875"/>
          </a:xfrm>
          <a:prstGeom prst="rect">
            <a:avLst/>
          </a:prstGeom>
          <a:noFill/>
          <a:ln>
            <a:noFill/>
          </a:ln>
        </p:spPr>
        <p:txBody>
          <a:bodyPr lIns="38100" tIns="38100" rIns="38100" bIns="38100" anchor="t" anchorCtr="0">
            <a:noAutofit/>
          </a:bodyPr>
          <a:lstStyle/>
          <a:p>
            <a:pPr marL="0" marR="0" lvl="0" indent="0" algn="l">
              <a:lnSpc>
                <a:spcPct val="119921"/>
              </a:lnSpc>
              <a:spcBef>
                <a:spcPts val="0"/>
              </a:spcBef>
              <a:spcAft>
                <a:spcPts val="0"/>
              </a:spcAft>
              <a:buNone/>
            </a:pPr>
            <a:r>
              <a:rPr lang="en-US" sz="3555" b="1">
                <a:solidFill>
                  <a:srgbClr val="000000"/>
                </a:solidFill>
                <a:latin typeface="Arial"/>
                <a:ea typeface="Arial"/>
                <a:cs typeface="Arial"/>
                <a:sym typeface="Arial"/>
              </a:rPr>
              <a:t>Partner relationship management </a:t>
            </a:r>
            <a:r>
              <a:rPr lang="en-US" sz="3555">
                <a:solidFill>
                  <a:srgbClr val="000000"/>
                </a:solidFill>
                <a:latin typeface="Arial"/>
                <a:ea typeface="Arial"/>
                <a:cs typeface="Arial"/>
                <a:sym typeface="Arial"/>
              </a:rPr>
              <a:t>involves working closely with partners in other company departments and outside the company to jointly bring greater value to customers</a:t>
            </a:r>
          </a:p>
          <a:p>
            <a:pPr marL="0" marR="0" lvl="0" indent="0" algn="l">
              <a:lnSpc>
                <a:spcPct val="119921"/>
              </a:lnSpc>
              <a:spcBef>
                <a:spcPts val="635"/>
              </a:spcBef>
              <a:spcAft>
                <a:spcPts val="0"/>
              </a:spcAft>
              <a:buNone/>
            </a:pPr>
            <a:endParaRPr sz="3555">
              <a:solidFill>
                <a:srgbClr val="000000"/>
              </a:solidFill>
              <a:latin typeface="Arial"/>
              <a:ea typeface="Arial"/>
              <a:cs typeface="Arial"/>
              <a:sym typeface="Arial"/>
            </a:endParaRPr>
          </a:p>
        </p:txBody>
      </p:sp>
      <p:sp>
        <p:nvSpPr>
          <p:cNvPr id="276" name="Shape 276"/>
          <p:cNvSpPr txBox="1">
            <a:spLocks noGrp="1"/>
          </p:cNvSpPr>
          <p:nvPr>
            <p:ph type="title"/>
          </p:nvPr>
        </p:nvSpPr>
        <p:spPr>
          <a:xfrm>
            <a:off x="864300" y="305150"/>
            <a:ext cx="8507575" cy="1243874"/>
          </a:xfrm>
          <a:prstGeom prst="rect">
            <a:avLst/>
          </a:prstGeom>
          <a:noFill/>
          <a:ln>
            <a:noFill/>
          </a:ln>
        </p:spPr>
        <p:txBody>
          <a:bodyPr lIns="38100" tIns="38100" rIns="38100" bIns="38100" anchor="ctr" anchorCtr="0">
            <a:noAutofit/>
          </a:bodyPr>
          <a:lstStyle/>
          <a:p>
            <a:pPr marL="0" marR="0" lvl="0" indent="0" algn="ctr">
              <a:lnSpc>
                <a:spcPct val="120138"/>
              </a:lnSpc>
              <a:spcBef>
                <a:spcPts val="0"/>
              </a:spcBef>
              <a:spcAft>
                <a:spcPts val="0"/>
              </a:spcAft>
              <a:buNone/>
            </a:pPr>
            <a:r>
              <a:rPr lang="en-US" sz="4000" b="1">
                <a:solidFill>
                  <a:srgbClr val="000000"/>
                </a:solidFill>
                <a:latin typeface="Arial"/>
                <a:ea typeface="Arial"/>
                <a:cs typeface="Arial"/>
                <a:sym typeface="Arial"/>
              </a:rPr>
              <a:t>Building Customer Relationships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p:nvPr/>
        </p:nvSpPr>
        <p:spPr>
          <a:xfrm>
            <a:off x="6942650" y="7196650"/>
            <a:ext cx="2259874" cy="296675"/>
          </a:xfrm>
          <a:prstGeom prst="rect">
            <a:avLst/>
          </a:prstGeom>
          <a:noFill/>
          <a:ln>
            <a:noFill/>
          </a:ln>
        </p:spPr>
        <p:txBody>
          <a:bodyPr lIns="38100" tIns="38100" rIns="38100" bIns="38100" anchor="t" anchorCtr="0">
            <a:noAutofit/>
          </a:bodyPr>
          <a:lstStyle/>
          <a:p>
            <a:pPr marL="0" marR="0" lvl="0" indent="0" algn="ctr">
              <a:lnSpc>
                <a:spcPct val="122656"/>
              </a:lnSpc>
              <a:spcBef>
                <a:spcPts val="0"/>
              </a:spcBef>
              <a:spcAft>
                <a:spcPts val="0"/>
              </a:spcAft>
              <a:buNone/>
            </a:pPr>
            <a:r>
              <a:rPr lang="en-US" sz="1777" b="1">
                <a:solidFill>
                  <a:srgbClr val="000000"/>
                </a:solidFill>
                <a:latin typeface="Arial"/>
                <a:ea typeface="Arial"/>
                <a:cs typeface="Arial"/>
                <a:sym typeface="Arial"/>
              </a:rPr>
              <a:t>1- 27</a:t>
            </a:r>
          </a:p>
        </p:txBody>
      </p:sp>
      <p:sp>
        <p:nvSpPr>
          <p:cNvPr id="282" name="Shape 282"/>
          <p:cNvSpPr txBox="1"/>
          <p:nvPr/>
        </p:nvSpPr>
        <p:spPr>
          <a:xfrm>
            <a:off x="84650" y="7112000"/>
            <a:ext cx="5073274" cy="922850"/>
          </a:xfrm>
          <a:prstGeom prst="rect">
            <a:avLst/>
          </a:prstGeom>
          <a:noFill/>
          <a:ln>
            <a:noFill/>
          </a:ln>
        </p:spPr>
        <p:txBody>
          <a:bodyPr lIns="38100" tIns="38100" rIns="38100" bIns="38100" anchor="t" anchorCtr="0">
            <a:noAutofit/>
          </a:bodyPr>
          <a:lstStyle/>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Copyright © 2012 Pearson Education, Inc.  </a:t>
            </a:r>
          </a:p>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Publishing as Prentice Hall</a:t>
            </a:r>
          </a:p>
        </p:txBody>
      </p:sp>
      <p:pic>
        <p:nvPicPr>
          <p:cNvPr id="283" name="Shape 283"/>
          <p:cNvPicPr preferRelativeResize="0"/>
          <p:nvPr/>
        </p:nvPicPr>
        <p:blipFill>
          <a:blip r:embed="rId3">
            <a:alphaModFix/>
          </a:blip>
          <a:stretch>
            <a:fillRect/>
          </a:stretch>
        </p:blipFill>
        <p:spPr>
          <a:xfrm>
            <a:off x="0" y="5831400"/>
            <a:ext cx="1534574" cy="1280574"/>
          </a:xfrm>
          <a:prstGeom prst="rect">
            <a:avLst/>
          </a:prstGeom>
          <a:noFill/>
          <a:ln>
            <a:noFill/>
          </a:ln>
        </p:spPr>
      </p:pic>
      <p:sp>
        <p:nvSpPr>
          <p:cNvPr id="284" name="Shape 284"/>
          <p:cNvSpPr txBox="1">
            <a:spLocks noGrp="1"/>
          </p:cNvSpPr>
          <p:nvPr>
            <p:ph type="title"/>
          </p:nvPr>
        </p:nvSpPr>
        <p:spPr>
          <a:xfrm>
            <a:off x="864300" y="305150"/>
            <a:ext cx="8507575" cy="1243874"/>
          </a:xfrm>
          <a:prstGeom prst="rect">
            <a:avLst/>
          </a:prstGeom>
          <a:noFill/>
          <a:ln>
            <a:noFill/>
          </a:ln>
        </p:spPr>
        <p:txBody>
          <a:bodyPr lIns="38100" tIns="38100" rIns="38100" bIns="38100" anchor="ctr" anchorCtr="0">
            <a:noAutofit/>
          </a:bodyPr>
          <a:lstStyle/>
          <a:p>
            <a:pPr marL="0" marR="0" lvl="0" indent="0" algn="ctr">
              <a:lnSpc>
                <a:spcPct val="120138"/>
              </a:lnSpc>
              <a:spcBef>
                <a:spcPts val="0"/>
              </a:spcBef>
              <a:spcAft>
                <a:spcPts val="0"/>
              </a:spcAft>
              <a:buNone/>
            </a:pPr>
            <a:r>
              <a:rPr lang="en-US" sz="4000" b="1">
                <a:solidFill>
                  <a:srgbClr val="000000"/>
                </a:solidFill>
                <a:latin typeface="Arial"/>
                <a:ea typeface="Arial"/>
                <a:cs typeface="Arial"/>
                <a:sym typeface="Arial"/>
              </a:rPr>
              <a:t>Building Customer Relationships</a:t>
            </a:r>
          </a:p>
        </p:txBody>
      </p:sp>
      <p:sp>
        <p:nvSpPr>
          <p:cNvPr id="285" name="Shape 285"/>
          <p:cNvSpPr txBox="1"/>
          <p:nvPr/>
        </p:nvSpPr>
        <p:spPr>
          <a:xfrm>
            <a:off x="1287625" y="2252475"/>
            <a:ext cx="8084250" cy="4461224"/>
          </a:xfrm>
          <a:prstGeom prst="rect">
            <a:avLst/>
          </a:prstGeom>
          <a:noFill/>
          <a:ln>
            <a:noFill/>
          </a:ln>
        </p:spPr>
        <p:txBody>
          <a:bodyPr lIns="38100" tIns="38100" rIns="38100" bIns="38100" anchor="t" anchorCtr="0">
            <a:noAutofit/>
          </a:bodyPr>
          <a:lstStyle/>
          <a:p>
            <a:pPr marL="381000" marR="0" lvl="0" indent="-276577" algn="l">
              <a:lnSpc>
                <a:spcPct val="119921"/>
              </a:lnSpc>
              <a:spcBef>
                <a:spcPts val="0"/>
              </a:spcBef>
              <a:spcAft>
                <a:spcPts val="0"/>
              </a:spcAft>
              <a:buClr>
                <a:srgbClr val="000000"/>
              </a:buClr>
              <a:buSzPct val="98765"/>
              <a:buFont typeface="Arial"/>
              <a:buChar char="●"/>
            </a:pPr>
            <a:r>
              <a:rPr lang="en-US" sz="3555">
                <a:solidFill>
                  <a:srgbClr val="000000"/>
                </a:solidFill>
                <a:latin typeface="Arial"/>
                <a:ea typeface="Arial"/>
                <a:cs typeface="Arial"/>
                <a:sym typeface="Arial"/>
              </a:rPr>
              <a:t>Partners inside the company is every function area interacting with customers</a:t>
            </a:r>
          </a:p>
          <a:p>
            <a:pPr marL="762000" marR="0" lvl="1" indent="-248355" algn="l">
              <a:lnSpc>
                <a:spcPct val="120089"/>
              </a:lnSpc>
              <a:spcBef>
                <a:spcPts val="563"/>
              </a:spcBef>
              <a:spcAft>
                <a:spcPts val="0"/>
              </a:spcAft>
              <a:buClr>
                <a:srgbClr val="000000"/>
              </a:buClr>
              <a:buSzPct val="100358"/>
              <a:buFont typeface="Courier New"/>
              <a:buChar char="o"/>
            </a:pPr>
            <a:r>
              <a:rPr lang="en-US" sz="3111">
                <a:solidFill>
                  <a:srgbClr val="000000"/>
                </a:solidFill>
                <a:latin typeface="Arial"/>
                <a:ea typeface="Arial"/>
                <a:cs typeface="Arial"/>
                <a:sym typeface="Arial"/>
              </a:rPr>
              <a:t>Electronically</a:t>
            </a:r>
          </a:p>
          <a:p>
            <a:pPr marL="762000" marR="0" lvl="1" indent="-248355" algn="l">
              <a:lnSpc>
                <a:spcPct val="120089"/>
              </a:lnSpc>
              <a:spcBef>
                <a:spcPts val="563"/>
              </a:spcBef>
              <a:spcAft>
                <a:spcPts val="0"/>
              </a:spcAft>
              <a:buClr>
                <a:srgbClr val="000000"/>
              </a:buClr>
              <a:buSzPct val="100358"/>
              <a:buFont typeface="Courier New"/>
              <a:buChar char="o"/>
            </a:pPr>
            <a:r>
              <a:rPr lang="en-US" sz="3111">
                <a:solidFill>
                  <a:srgbClr val="000000"/>
                </a:solidFill>
                <a:latin typeface="Arial"/>
                <a:ea typeface="Arial"/>
                <a:cs typeface="Arial"/>
                <a:sym typeface="Arial"/>
              </a:rPr>
              <a:t>Cross-functional teams</a:t>
            </a:r>
          </a:p>
          <a:p>
            <a:pPr marL="381000" marR="0" lvl="0" indent="-276577" algn="l">
              <a:lnSpc>
                <a:spcPct val="119921"/>
              </a:lnSpc>
              <a:spcBef>
                <a:spcPts val="635"/>
              </a:spcBef>
              <a:spcAft>
                <a:spcPts val="0"/>
              </a:spcAft>
              <a:buClr>
                <a:srgbClr val="000000"/>
              </a:buClr>
              <a:buSzPct val="98765"/>
              <a:buFont typeface="Arial"/>
              <a:buChar char="●"/>
            </a:pPr>
            <a:r>
              <a:rPr lang="en-US" sz="3555">
                <a:solidFill>
                  <a:srgbClr val="000000"/>
                </a:solidFill>
                <a:latin typeface="Arial"/>
                <a:ea typeface="Arial"/>
                <a:cs typeface="Arial"/>
                <a:sym typeface="Arial"/>
              </a:rPr>
              <a:t>Partners outside the company is how marketers connect with their suppliers, channel partners, and competitors by developing partnerships</a:t>
            </a:r>
          </a:p>
          <a:p>
            <a:pPr marL="0" marR="0" lvl="0" indent="0" algn="l">
              <a:lnSpc>
                <a:spcPct val="119921"/>
              </a:lnSpc>
              <a:spcBef>
                <a:spcPts val="635"/>
              </a:spcBef>
              <a:spcAft>
                <a:spcPts val="0"/>
              </a:spcAft>
              <a:buNone/>
            </a:pPr>
            <a:endParaRPr sz="3555">
              <a:solidFill>
                <a:srgbClr val="000000"/>
              </a:solidFill>
              <a:latin typeface="Arial"/>
              <a:ea typeface="Arial"/>
              <a:cs typeface="Arial"/>
              <a:sym typeface="Arial"/>
            </a:endParaRPr>
          </a:p>
        </p:txBody>
      </p:sp>
      <p:sp>
        <p:nvSpPr>
          <p:cNvPr id="286" name="Shape 286"/>
          <p:cNvSpPr txBox="1">
            <a:spLocks noGrp="1"/>
          </p:cNvSpPr>
          <p:nvPr>
            <p:ph type="body" idx="1"/>
          </p:nvPr>
        </p:nvSpPr>
        <p:spPr>
          <a:xfrm>
            <a:off x="1118300" y="1575150"/>
            <a:ext cx="7830250" cy="397225"/>
          </a:xfrm>
          <a:prstGeom prst="rect">
            <a:avLst/>
          </a:prstGeom>
          <a:noFill/>
          <a:ln>
            <a:noFill/>
          </a:ln>
        </p:spPr>
        <p:txBody>
          <a:bodyPr lIns="38100" tIns="38100" rIns="38100" bIns="38100" anchor="t" anchorCtr="0">
            <a:noAutofit/>
          </a:bodyPr>
          <a:lstStyle/>
          <a:p>
            <a:pPr marL="0" marR="0" lvl="0" indent="0" algn="ctr">
              <a:lnSpc>
                <a:spcPct val="120089"/>
              </a:lnSpc>
              <a:spcBef>
                <a:spcPts val="0"/>
              </a:spcBef>
              <a:spcAft>
                <a:spcPts val="0"/>
              </a:spcAft>
              <a:buNone/>
            </a:pPr>
            <a:r>
              <a:rPr lang="en-US" sz="3111" b="1">
                <a:solidFill>
                  <a:srgbClr val="04617B"/>
                </a:solidFill>
                <a:latin typeface="Arial"/>
                <a:ea typeface="Arial"/>
                <a:cs typeface="Arial"/>
                <a:sym typeface="Arial"/>
              </a:rPr>
              <a:t>Partner Relationship Management</a:t>
            </a:r>
          </a:p>
          <a:p>
            <a:pPr marL="0" marR="0" lvl="0" indent="0" algn="ctr">
              <a:lnSpc>
                <a:spcPct val="120089"/>
              </a:lnSpc>
              <a:spcBef>
                <a:spcPts val="563"/>
              </a:spcBef>
              <a:spcAft>
                <a:spcPts val="0"/>
              </a:spcAft>
              <a:buNone/>
            </a:pPr>
            <a:endParaRPr sz="3111" b="1">
              <a:solidFill>
                <a:srgbClr val="04617B"/>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Shape 291"/>
          <p:cNvSpPr txBox="1"/>
          <p:nvPr/>
        </p:nvSpPr>
        <p:spPr>
          <a:xfrm>
            <a:off x="6942650" y="7196650"/>
            <a:ext cx="2259874" cy="296675"/>
          </a:xfrm>
          <a:prstGeom prst="rect">
            <a:avLst/>
          </a:prstGeom>
          <a:noFill/>
          <a:ln>
            <a:noFill/>
          </a:ln>
        </p:spPr>
        <p:txBody>
          <a:bodyPr lIns="38100" tIns="38100" rIns="38100" bIns="38100" anchor="t" anchorCtr="0">
            <a:noAutofit/>
          </a:bodyPr>
          <a:lstStyle/>
          <a:p>
            <a:pPr marL="0" marR="0" lvl="0" indent="0" algn="ctr">
              <a:lnSpc>
                <a:spcPct val="122656"/>
              </a:lnSpc>
              <a:spcBef>
                <a:spcPts val="0"/>
              </a:spcBef>
              <a:spcAft>
                <a:spcPts val="0"/>
              </a:spcAft>
              <a:buNone/>
            </a:pPr>
            <a:r>
              <a:rPr lang="en-US" sz="1777" b="1">
                <a:solidFill>
                  <a:srgbClr val="000000"/>
                </a:solidFill>
                <a:latin typeface="Arial"/>
                <a:ea typeface="Arial"/>
                <a:cs typeface="Arial"/>
                <a:sym typeface="Arial"/>
              </a:rPr>
              <a:t>1- 28</a:t>
            </a:r>
          </a:p>
        </p:txBody>
      </p:sp>
      <p:sp>
        <p:nvSpPr>
          <p:cNvPr id="292" name="Shape 292"/>
          <p:cNvSpPr txBox="1"/>
          <p:nvPr/>
        </p:nvSpPr>
        <p:spPr>
          <a:xfrm>
            <a:off x="84650" y="7112000"/>
            <a:ext cx="5073274" cy="922850"/>
          </a:xfrm>
          <a:prstGeom prst="rect">
            <a:avLst/>
          </a:prstGeom>
          <a:noFill/>
          <a:ln>
            <a:noFill/>
          </a:ln>
        </p:spPr>
        <p:txBody>
          <a:bodyPr lIns="38100" tIns="38100" rIns="38100" bIns="38100" anchor="t" anchorCtr="0">
            <a:noAutofit/>
          </a:bodyPr>
          <a:lstStyle/>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Copyright © 2012 Pearson Education, Inc.  </a:t>
            </a:r>
          </a:p>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Publishing as Prentice Hall</a:t>
            </a:r>
          </a:p>
        </p:txBody>
      </p:sp>
      <p:pic>
        <p:nvPicPr>
          <p:cNvPr id="293" name="Shape 293"/>
          <p:cNvPicPr preferRelativeResize="0"/>
          <p:nvPr/>
        </p:nvPicPr>
        <p:blipFill>
          <a:blip r:embed="rId3">
            <a:alphaModFix/>
          </a:blip>
          <a:stretch>
            <a:fillRect/>
          </a:stretch>
        </p:blipFill>
        <p:spPr>
          <a:xfrm>
            <a:off x="0" y="5831400"/>
            <a:ext cx="1534574" cy="1280574"/>
          </a:xfrm>
          <a:prstGeom prst="rect">
            <a:avLst/>
          </a:prstGeom>
          <a:noFill/>
          <a:ln>
            <a:noFill/>
          </a:ln>
        </p:spPr>
      </p:pic>
      <p:sp>
        <p:nvSpPr>
          <p:cNvPr id="294" name="Shape 294"/>
          <p:cNvSpPr txBox="1">
            <a:spLocks noGrp="1"/>
          </p:cNvSpPr>
          <p:nvPr>
            <p:ph type="title"/>
          </p:nvPr>
        </p:nvSpPr>
        <p:spPr>
          <a:xfrm>
            <a:off x="864300" y="305150"/>
            <a:ext cx="8507575" cy="1243874"/>
          </a:xfrm>
          <a:prstGeom prst="rect">
            <a:avLst/>
          </a:prstGeom>
          <a:noFill/>
          <a:ln>
            <a:noFill/>
          </a:ln>
        </p:spPr>
        <p:txBody>
          <a:bodyPr lIns="38100" tIns="38100" rIns="38100" bIns="38100" anchor="ctr" anchorCtr="0">
            <a:noAutofit/>
          </a:bodyPr>
          <a:lstStyle/>
          <a:p>
            <a:pPr marL="0" marR="0" lvl="0" indent="0" algn="ctr">
              <a:lnSpc>
                <a:spcPct val="120138"/>
              </a:lnSpc>
              <a:spcBef>
                <a:spcPts val="0"/>
              </a:spcBef>
              <a:spcAft>
                <a:spcPts val="0"/>
              </a:spcAft>
              <a:buNone/>
            </a:pPr>
            <a:r>
              <a:rPr lang="en-US" sz="4000" b="1">
                <a:solidFill>
                  <a:srgbClr val="000000"/>
                </a:solidFill>
                <a:latin typeface="Arial"/>
                <a:ea typeface="Arial"/>
                <a:cs typeface="Arial"/>
                <a:sym typeface="Arial"/>
              </a:rPr>
              <a:t>Building Customer Relationships</a:t>
            </a:r>
          </a:p>
        </p:txBody>
      </p:sp>
      <p:sp>
        <p:nvSpPr>
          <p:cNvPr id="295" name="Shape 295"/>
          <p:cNvSpPr txBox="1"/>
          <p:nvPr/>
        </p:nvSpPr>
        <p:spPr>
          <a:xfrm>
            <a:off x="864300" y="2252475"/>
            <a:ext cx="8507575" cy="4545875"/>
          </a:xfrm>
          <a:prstGeom prst="rect">
            <a:avLst/>
          </a:prstGeom>
          <a:noFill/>
          <a:ln>
            <a:noFill/>
          </a:ln>
        </p:spPr>
        <p:txBody>
          <a:bodyPr lIns="38100" tIns="38100" rIns="38100" bIns="38100" anchor="t" anchorCtr="0">
            <a:noAutofit/>
          </a:bodyPr>
          <a:lstStyle/>
          <a:p>
            <a:pPr marL="381000" marR="0" lvl="0" indent="-276577" algn="l">
              <a:lnSpc>
                <a:spcPct val="119921"/>
              </a:lnSpc>
              <a:spcBef>
                <a:spcPts val="0"/>
              </a:spcBef>
              <a:spcAft>
                <a:spcPts val="0"/>
              </a:spcAft>
              <a:buClr>
                <a:srgbClr val="000000"/>
              </a:buClr>
              <a:buSzPct val="98765"/>
              <a:buFont typeface="Arial"/>
              <a:buChar char="●"/>
            </a:pPr>
            <a:r>
              <a:rPr lang="en-US" sz="3555">
                <a:solidFill>
                  <a:srgbClr val="000000"/>
                </a:solidFill>
                <a:latin typeface="Arial"/>
                <a:ea typeface="Arial"/>
                <a:cs typeface="Arial"/>
                <a:sym typeface="Arial"/>
              </a:rPr>
              <a:t>Supply chain is a channel that stretches from raw materials to components to final products to final buyers</a:t>
            </a:r>
          </a:p>
          <a:p>
            <a:pPr marL="381000" marR="0" lvl="0" indent="-276577" algn="l">
              <a:lnSpc>
                <a:spcPct val="119921"/>
              </a:lnSpc>
              <a:spcBef>
                <a:spcPts val="635"/>
              </a:spcBef>
              <a:spcAft>
                <a:spcPts val="0"/>
              </a:spcAft>
              <a:buClr>
                <a:srgbClr val="000000"/>
              </a:buClr>
              <a:buSzPct val="98765"/>
              <a:buFont typeface="Arial"/>
              <a:buChar char="●"/>
            </a:pPr>
            <a:r>
              <a:rPr lang="en-US" sz="3555">
                <a:solidFill>
                  <a:srgbClr val="000000"/>
                </a:solidFill>
                <a:latin typeface="Arial"/>
                <a:ea typeface="Arial"/>
                <a:cs typeface="Arial"/>
                <a:sym typeface="Arial"/>
              </a:rPr>
              <a:t>Supply chain management</a:t>
            </a:r>
          </a:p>
          <a:p>
            <a:pPr marL="0" marR="0" lvl="0" indent="0" algn="l">
              <a:lnSpc>
                <a:spcPct val="119921"/>
              </a:lnSpc>
              <a:spcBef>
                <a:spcPts val="635"/>
              </a:spcBef>
              <a:spcAft>
                <a:spcPts val="0"/>
              </a:spcAft>
              <a:buNone/>
            </a:pPr>
            <a:endParaRPr sz="3555">
              <a:solidFill>
                <a:srgbClr val="000000"/>
              </a:solidFill>
              <a:latin typeface="Arial"/>
              <a:ea typeface="Arial"/>
              <a:cs typeface="Arial"/>
              <a:sym typeface="Arial"/>
            </a:endParaRPr>
          </a:p>
        </p:txBody>
      </p:sp>
      <p:sp>
        <p:nvSpPr>
          <p:cNvPr id="296" name="Shape 296"/>
          <p:cNvSpPr txBox="1">
            <a:spLocks noGrp="1"/>
          </p:cNvSpPr>
          <p:nvPr>
            <p:ph type="body" idx="1"/>
          </p:nvPr>
        </p:nvSpPr>
        <p:spPr>
          <a:xfrm>
            <a:off x="1118300" y="1575150"/>
            <a:ext cx="7830250" cy="397225"/>
          </a:xfrm>
          <a:prstGeom prst="rect">
            <a:avLst/>
          </a:prstGeom>
          <a:noFill/>
          <a:ln>
            <a:noFill/>
          </a:ln>
        </p:spPr>
        <p:txBody>
          <a:bodyPr lIns="38100" tIns="38100" rIns="38100" bIns="38100" anchor="t" anchorCtr="0">
            <a:noAutofit/>
          </a:bodyPr>
          <a:lstStyle/>
          <a:p>
            <a:pPr marL="0" marR="0" lvl="0" indent="0" algn="ctr">
              <a:lnSpc>
                <a:spcPct val="120089"/>
              </a:lnSpc>
              <a:spcBef>
                <a:spcPts val="0"/>
              </a:spcBef>
              <a:spcAft>
                <a:spcPts val="0"/>
              </a:spcAft>
              <a:buNone/>
            </a:pPr>
            <a:r>
              <a:rPr lang="en-US" sz="3111" b="1">
                <a:solidFill>
                  <a:srgbClr val="04617B"/>
                </a:solidFill>
                <a:latin typeface="Arial"/>
                <a:ea typeface="Arial"/>
                <a:cs typeface="Arial"/>
                <a:sym typeface="Arial"/>
              </a:rPr>
              <a:t>Partner Relationship Management</a:t>
            </a:r>
          </a:p>
          <a:p>
            <a:pPr marL="0" marR="0" lvl="0" indent="0" algn="ctr">
              <a:lnSpc>
                <a:spcPct val="120089"/>
              </a:lnSpc>
              <a:spcBef>
                <a:spcPts val="563"/>
              </a:spcBef>
              <a:spcAft>
                <a:spcPts val="0"/>
              </a:spcAft>
              <a:buNone/>
            </a:pPr>
            <a:endParaRPr sz="3111" b="1">
              <a:solidFill>
                <a:srgbClr val="04617B"/>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Shape 301"/>
          <p:cNvSpPr txBox="1"/>
          <p:nvPr/>
        </p:nvSpPr>
        <p:spPr>
          <a:xfrm>
            <a:off x="6942650" y="7196650"/>
            <a:ext cx="2259874" cy="296675"/>
          </a:xfrm>
          <a:prstGeom prst="rect">
            <a:avLst/>
          </a:prstGeom>
          <a:noFill/>
          <a:ln>
            <a:noFill/>
          </a:ln>
        </p:spPr>
        <p:txBody>
          <a:bodyPr lIns="38100" tIns="38100" rIns="38100" bIns="38100" anchor="t" anchorCtr="0">
            <a:noAutofit/>
          </a:bodyPr>
          <a:lstStyle/>
          <a:p>
            <a:pPr marL="0" marR="0" lvl="0" indent="0" algn="ctr">
              <a:lnSpc>
                <a:spcPct val="122656"/>
              </a:lnSpc>
              <a:spcBef>
                <a:spcPts val="0"/>
              </a:spcBef>
              <a:spcAft>
                <a:spcPts val="0"/>
              </a:spcAft>
              <a:buNone/>
            </a:pPr>
            <a:r>
              <a:rPr lang="en-US" sz="1777" b="1">
                <a:solidFill>
                  <a:srgbClr val="000000"/>
                </a:solidFill>
                <a:latin typeface="Arial"/>
                <a:ea typeface="Arial"/>
                <a:cs typeface="Arial"/>
                <a:sym typeface="Arial"/>
              </a:rPr>
              <a:t>1- 29</a:t>
            </a:r>
          </a:p>
        </p:txBody>
      </p:sp>
      <p:sp>
        <p:nvSpPr>
          <p:cNvPr id="302" name="Shape 302"/>
          <p:cNvSpPr txBox="1"/>
          <p:nvPr/>
        </p:nvSpPr>
        <p:spPr>
          <a:xfrm>
            <a:off x="84650" y="7112000"/>
            <a:ext cx="5073274" cy="922850"/>
          </a:xfrm>
          <a:prstGeom prst="rect">
            <a:avLst/>
          </a:prstGeom>
          <a:noFill/>
          <a:ln>
            <a:noFill/>
          </a:ln>
        </p:spPr>
        <p:txBody>
          <a:bodyPr lIns="38100" tIns="38100" rIns="38100" bIns="38100" anchor="t" anchorCtr="0">
            <a:noAutofit/>
          </a:bodyPr>
          <a:lstStyle/>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Copyright © 2012 Pearson Education, Inc.  </a:t>
            </a:r>
          </a:p>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Publishing as Prentice Hall</a:t>
            </a:r>
          </a:p>
        </p:txBody>
      </p:sp>
      <p:pic>
        <p:nvPicPr>
          <p:cNvPr id="303" name="Shape 303"/>
          <p:cNvPicPr preferRelativeResize="0"/>
          <p:nvPr/>
        </p:nvPicPr>
        <p:blipFill>
          <a:blip r:embed="rId3">
            <a:alphaModFix/>
          </a:blip>
          <a:stretch>
            <a:fillRect/>
          </a:stretch>
        </p:blipFill>
        <p:spPr>
          <a:xfrm>
            <a:off x="0" y="5831400"/>
            <a:ext cx="1534574" cy="1280574"/>
          </a:xfrm>
          <a:prstGeom prst="rect">
            <a:avLst/>
          </a:prstGeom>
          <a:noFill/>
          <a:ln>
            <a:noFill/>
          </a:ln>
        </p:spPr>
      </p:pic>
      <p:sp>
        <p:nvSpPr>
          <p:cNvPr id="304" name="Shape 304"/>
          <p:cNvSpPr txBox="1">
            <a:spLocks noGrp="1"/>
          </p:cNvSpPr>
          <p:nvPr>
            <p:ph type="title"/>
          </p:nvPr>
        </p:nvSpPr>
        <p:spPr>
          <a:xfrm>
            <a:off x="864300" y="305150"/>
            <a:ext cx="8507575" cy="1243874"/>
          </a:xfrm>
          <a:prstGeom prst="rect">
            <a:avLst/>
          </a:prstGeom>
          <a:noFill/>
          <a:ln>
            <a:noFill/>
          </a:ln>
        </p:spPr>
        <p:txBody>
          <a:bodyPr lIns="38100" tIns="38100" rIns="38100" bIns="38100" anchor="ctr" anchorCtr="0">
            <a:noAutofit/>
          </a:bodyPr>
          <a:lstStyle/>
          <a:p>
            <a:pPr marL="0" marR="0" lvl="0" indent="0" algn="ctr">
              <a:lnSpc>
                <a:spcPct val="120138"/>
              </a:lnSpc>
              <a:spcBef>
                <a:spcPts val="0"/>
              </a:spcBef>
              <a:spcAft>
                <a:spcPts val="0"/>
              </a:spcAft>
              <a:buNone/>
            </a:pPr>
            <a:r>
              <a:rPr lang="en-US" sz="4000" b="1">
                <a:solidFill>
                  <a:srgbClr val="000000"/>
                </a:solidFill>
                <a:latin typeface="Arial"/>
                <a:ea typeface="Arial"/>
                <a:cs typeface="Arial"/>
                <a:sym typeface="Arial"/>
              </a:rPr>
              <a:t>Capturing Value from Customers</a:t>
            </a:r>
          </a:p>
        </p:txBody>
      </p:sp>
      <p:sp>
        <p:nvSpPr>
          <p:cNvPr id="305" name="Shape 305"/>
          <p:cNvSpPr txBox="1"/>
          <p:nvPr/>
        </p:nvSpPr>
        <p:spPr>
          <a:xfrm>
            <a:off x="864300" y="2252475"/>
            <a:ext cx="8507575" cy="4545875"/>
          </a:xfrm>
          <a:prstGeom prst="rect">
            <a:avLst/>
          </a:prstGeom>
          <a:noFill/>
          <a:ln>
            <a:noFill/>
          </a:ln>
        </p:spPr>
        <p:txBody>
          <a:bodyPr lIns="38100" tIns="38100" rIns="38100" bIns="38100" anchor="t" anchorCtr="0">
            <a:noAutofit/>
          </a:bodyPr>
          <a:lstStyle/>
          <a:p>
            <a:pPr marL="381000" marR="0" lvl="0" indent="-276577" algn="l">
              <a:lnSpc>
                <a:spcPct val="119921"/>
              </a:lnSpc>
              <a:spcBef>
                <a:spcPts val="0"/>
              </a:spcBef>
              <a:spcAft>
                <a:spcPts val="0"/>
              </a:spcAft>
              <a:buClr>
                <a:srgbClr val="000000"/>
              </a:buClr>
              <a:buSzPct val="98765"/>
              <a:buFont typeface="Arial"/>
              <a:buChar char="●"/>
            </a:pPr>
            <a:r>
              <a:rPr lang="en-US" sz="3555">
                <a:solidFill>
                  <a:srgbClr val="000000"/>
                </a:solidFill>
                <a:latin typeface="Arial"/>
                <a:ea typeface="Arial"/>
                <a:cs typeface="Arial"/>
                <a:sym typeface="Arial"/>
              </a:rPr>
              <a:t>Customer lifetime value is the value of the entire stream of purchases that the customer would</a:t>
            </a:r>
            <a:br>
              <a:rPr lang="en-US" sz="3555">
                <a:solidFill>
                  <a:srgbClr val="000000"/>
                </a:solidFill>
                <a:latin typeface="Arial"/>
                <a:ea typeface="Arial"/>
                <a:cs typeface="Arial"/>
                <a:sym typeface="Arial"/>
              </a:rPr>
            </a:br>
            <a:r>
              <a:rPr lang="en-US" sz="3555">
                <a:solidFill>
                  <a:srgbClr val="000000"/>
                </a:solidFill>
                <a:latin typeface="Arial"/>
                <a:ea typeface="Arial"/>
                <a:cs typeface="Arial"/>
                <a:sym typeface="Arial"/>
              </a:rPr>
              <a:t>make over a </a:t>
            </a:r>
            <a:br>
              <a:rPr lang="en-US" sz="3555">
                <a:solidFill>
                  <a:srgbClr val="000000"/>
                </a:solidFill>
                <a:latin typeface="Arial"/>
                <a:ea typeface="Arial"/>
                <a:cs typeface="Arial"/>
                <a:sym typeface="Arial"/>
              </a:rPr>
            </a:br>
            <a:r>
              <a:rPr lang="en-US" sz="3555">
                <a:solidFill>
                  <a:srgbClr val="000000"/>
                </a:solidFill>
                <a:latin typeface="Arial"/>
                <a:ea typeface="Arial"/>
                <a:cs typeface="Arial"/>
                <a:sym typeface="Arial"/>
              </a:rPr>
              <a:t>lifetime of </a:t>
            </a:r>
            <a:br>
              <a:rPr lang="en-US" sz="3555">
                <a:solidFill>
                  <a:srgbClr val="000000"/>
                </a:solidFill>
                <a:latin typeface="Arial"/>
                <a:ea typeface="Arial"/>
                <a:cs typeface="Arial"/>
                <a:sym typeface="Arial"/>
              </a:rPr>
            </a:br>
            <a:r>
              <a:rPr lang="en-US" sz="3555">
                <a:solidFill>
                  <a:srgbClr val="000000"/>
                </a:solidFill>
                <a:latin typeface="Arial"/>
                <a:ea typeface="Arial"/>
                <a:cs typeface="Arial"/>
                <a:sym typeface="Arial"/>
              </a:rPr>
              <a:t>patronage</a:t>
            </a:r>
          </a:p>
          <a:p>
            <a:pPr marL="0" marR="0" lvl="0" indent="0" algn="l">
              <a:lnSpc>
                <a:spcPct val="119921"/>
              </a:lnSpc>
              <a:spcBef>
                <a:spcPts val="635"/>
              </a:spcBef>
              <a:spcAft>
                <a:spcPts val="0"/>
              </a:spcAft>
              <a:buNone/>
            </a:pPr>
            <a:endParaRPr sz="3555">
              <a:solidFill>
                <a:srgbClr val="000000"/>
              </a:solidFill>
              <a:latin typeface="Arial"/>
              <a:ea typeface="Arial"/>
              <a:cs typeface="Arial"/>
              <a:sym typeface="Arial"/>
            </a:endParaRPr>
          </a:p>
        </p:txBody>
      </p:sp>
      <p:sp>
        <p:nvSpPr>
          <p:cNvPr id="306" name="Shape 306"/>
          <p:cNvSpPr txBox="1">
            <a:spLocks noGrp="1"/>
          </p:cNvSpPr>
          <p:nvPr>
            <p:ph type="body" idx="1"/>
          </p:nvPr>
        </p:nvSpPr>
        <p:spPr>
          <a:xfrm>
            <a:off x="610300" y="1659800"/>
            <a:ext cx="9100250" cy="397225"/>
          </a:xfrm>
          <a:prstGeom prst="rect">
            <a:avLst/>
          </a:prstGeom>
          <a:noFill/>
          <a:ln>
            <a:noFill/>
          </a:ln>
        </p:spPr>
        <p:txBody>
          <a:bodyPr lIns="38100" tIns="38100" rIns="38100" bIns="38100" anchor="t" anchorCtr="0">
            <a:noAutofit/>
          </a:bodyPr>
          <a:lstStyle/>
          <a:p>
            <a:pPr marL="0" marR="0" lvl="0" indent="0" algn="ctr">
              <a:lnSpc>
                <a:spcPct val="120089"/>
              </a:lnSpc>
              <a:spcBef>
                <a:spcPts val="0"/>
              </a:spcBef>
              <a:spcAft>
                <a:spcPts val="0"/>
              </a:spcAft>
              <a:buNone/>
            </a:pPr>
            <a:r>
              <a:rPr lang="en-US" sz="3111" b="1">
                <a:solidFill>
                  <a:srgbClr val="04617B"/>
                </a:solidFill>
                <a:latin typeface="Arial"/>
                <a:ea typeface="Arial"/>
                <a:cs typeface="Arial"/>
                <a:sym typeface="Arial"/>
              </a:rPr>
              <a:t>Creating Customer Loyalty and Retention</a:t>
            </a:r>
          </a:p>
          <a:p>
            <a:pPr marL="0" marR="0" lvl="0" indent="0" algn="ctr">
              <a:lnSpc>
                <a:spcPct val="120089"/>
              </a:lnSpc>
              <a:spcBef>
                <a:spcPts val="563"/>
              </a:spcBef>
              <a:spcAft>
                <a:spcPts val="0"/>
              </a:spcAft>
              <a:buNone/>
            </a:pPr>
            <a:endParaRPr sz="3111" b="1">
              <a:solidFill>
                <a:srgbClr val="04617B"/>
              </a:solidFill>
              <a:latin typeface="Arial"/>
              <a:ea typeface="Arial"/>
              <a:cs typeface="Arial"/>
              <a:sym typeface="Arial"/>
            </a:endParaRPr>
          </a:p>
          <a:p>
            <a:pPr marL="0" marR="0" lvl="0" indent="0" algn="ctr">
              <a:lnSpc>
                <a:spcPct val="120089"/>
              </a:lnSpc>
              <a:spcBef>
                <a:spcPts val="563"/>
              </a:spcBef>
              <a:spcAft>
                <a:spcPts val="0"/>
              </a:spcAft>
              <a:buNone/>
            </a:pPr>
            <a:endParaRPr sz="3111" b="1">
              <a:solidFill>
                <a:srgbClr val="04617B"/>
              </a:solidFill>
              <a:latin typeface="Arial"/>
              <a:ea typeface="Arial"/>
              <a:cs typeface="Arial"/>
              <a:sym typeface="Arial"/>
            </a:endParaRPr>
          </a:p>
        </p:txBody>
      </p:sp>
      <p:pic>
        <p:nvPicPr>
          <p:cNvPr id="307" name="Shape 307"/>
          <p:cNvPicPr preferRelativeResize="0"/>
          <p:nvPr/>
        </p:nvPicPr>
        <p:blipFill>
          <a:blip r:embed="rId4">
            <a:alphaModFix/>
          </a:blip>
          <a:stretch>
            <a:fillRect/>
          </a:stretch>
        </p:blipFill>
        <p:spPr>
          <a:xfrm>
            <a:off x="4656650" y="3481900"/>
            <a:ext cx="4667250" cy="36089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Shape 42"/>
          <p:cNvSpPr txBox="1"/>
          <p:nvPr/>
        </p:nvSpPr>
        <p:spPr>
          <a:xfrm>
            <a:off x="6942650" y="7196650"/>
            <a:ext cx="2259874" cy="296675"/>
          </a:xfrm>
          <a:prstGeom prst="rect">
            <a:avLst/>
          </a:prstGeom>
          <a:noFill/>
          <a:ln>
            <a:noFill/>
          </a:ln>
        </p:spPr>
        <p:txBody>
          <a:bodyPr lIns="38100" tIns="38100" rIns="38100" bIns="38100" anchor="t" anchorCtr="0">
            <a:noAutofit/>
          </a:bodyPr>
          <a:lstStyle/>
          <a:p>
            <a:pPr marL="0" marR="0" lvl="0" indent="0" algn="ctr">
              <a:lnSpc>
                <a:spcPct val="122656"/>
              </a:lnSpc>
              <a:spcBef>
                <a:spcPts val="0"/>
              </a:spcBef>
              <a:spcAft>
                <a:spcPts val="0"/>
              </a:spcAft>
              <a:buNone/>
            </a:pPr>
            <a:r>
              <a:rPr lang="en-US" sz="1777" b="1">
                <a:solidFill>
                  <a:srgbClr val="000000"/>
                </a:solidFill>
                <a:latin typeface="Arial"/>
                <a:ea typeface="Arial"/>
                <a:cs typeface="Arial"/>
                <a:sym typeface="Arial"/>
              </a:rPr>
              <a:t>1- 3</a:t>
            </a:r>
          </a:p>
        </p:txBody>
      </p:sp>
      <p:sp>
        <p:nvSpPr>
          <p:cNvPr id="43" name="Shape 43"/>
          <p:cNvSpPr txBox="1"/>
          <p:nvPr/>
        </p:nvSpPr>
        <p:spPr>
          <a:xfrm>
            <a:off x="84650" y="7112000"/>
            <a:ext cx="5073274" cy="922850"/>
          </a:xfrm>
          <a:prstGeom prst="rect">
            <a:avLst/>
          </a:prstGeom>
          <a:noFill/>
          <a:ln>
            <a:noFill/>
          </a:ln>
        </p:spPr>
        <p:txBody>
          <a:bodyPr lIns="38100" tIns="38100" rIns="38100" bIns="38100" anchor="t" anchorCtr="0">
            <a:noAutofit/>
          </a:bodyPr>
          <a:lstStyle/>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Copyright © 2012 Pearson Education, Inc.  </a:t>
            </a:r>
          </a:p>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Publishing as Prentice Hall</a:t>
            </a:r>
          </a:p>
        </p:txBody>
      </p:sp>
      <p:pic>
        <p:nvPicPr>
          <p:cNvPr id="44" name="Shape 44"/>
          <p:cNvPicPr preferRelativeResize="0"/>
          <p:nvPr/>
        </p:nvPicPr>
        <p:blipFill>
          <a:blip r:embed="rId3">
            <a:alphaModFix/>
          </a:blip>
          <a:stretch>
            <a:fillRect/>
          </a:stretch>
        </p:blipFill>
        <p:spPr>
          <a:xfrm>
            <a:off x="0" y="5831400"/>
            <a:ext cx="1534574" cy="1280574"/>
          </a:xfrm>
          <a:prstGeom prst="rect">
            <a:avLst/>
          </a:prstGeom>
          <a:noFill/>
          <a:ln>
            <a:noFill/>
          </a:ln>
        </p:spPr>
      </p:pic>
      <p:sp>
        <p:nvSpPr>
          <p:cNvPr id="45" name="Shape 45"/>
          <p:cNvSpPr txBox="1">
            <a:spLocks noGrp="1"/>
          </p:cNvSpPr>
          <p:nvPr>
            <p:ph type="title"/>
          </p:nvPr>
        </p:nvSpPr>
        <p:spPr>
          <a:xfrm>
            <a:off x="1033625" y="389800"/>
            <a:ext cx="8530499" cy="1598424"/>
          </a:xfrm>
          <a:prstGeom prst="rect">
            <a:avLst/>
          </a:prstGeom>
          <a:noFill/>
          <a:ln>
            <a:noFill/>
          </a:ln>
        </p:spPr>
        <p:txBody>
          <a:bodyPr lIns="38100" tIns="38100" rIns="38100" bIns="38100" anchor="ctr" anchorCtr="0">
            <a:noAutofit/>
          </a:bodyPr>
          <a:lstStyle/>
          <a:p>
            <a:pPr marL="0" marR="0" lvl="0" indent="0" algn="ctr">
              <a:lnSpc>
                <a:spcPct val="120138"/>
              </a:lnSpc>
              <a:spcBef>
                <a:spcPts val="0"/>
              </a:spcBef>
              <a:spcAft>
                <a:spcPts val="0"/>
              </a:spcAft>
              <a:buNone/>
            </a:pPr>
            <a:r>
              <a:rPr lang="en-US" sz="4000" b="1">
                <a:solidFill>
                  <a:srgbClr val="000000"/>
                </a:solidFill>
                <a:latin typeface="Arial"/>
                <a:ea typeface="Arial"/>
                <a:cs typeface="Arial"/>
                <a:sym typeface="Arial"/>
              </a:rPr>
              <a:t>What Is Marketing?</a:t>
            </a:r>
          </a:p>
        </p:txBody>
      </p:sp>
      <p:sp>
        <p:nvSpPr>
          <p:cNvPr id="46" name="Shape 46"/>
          <p:cNvSpPr txBox="1">
            <a:spLocks noGrp="1"/>
          </p:cNvSpPr>
          <p:nvPr>
            <p:ph type="body" idx="1"/>
          </p:nvPr>
        </p:nvSpPr>
        <p:spPr>
          <a:xfrm>
            <a:off x="102300" y="1913800"/>
            <a:ext cx="8338249" cy="4545875"/>
          </a:xfrm>
          <a:prstGeom prst="rect">
            <a:avLst/>
          </a:prstGeom>
          <a:noFill/>
          <a:ln>
            <a:noFill/>
          </a:ln>
        </p:spPr>
        <p:txBody>
          <a:bodyPr lIns="38100" tIns="38100" rIns="38100" bIns="38100" anchor="t" anchorCtr="0">
            <a:noAutofit/>
          </a:bodyPr>
          <a:lstStyle/>
          <a:p>
            <a:pPr marL="0" marR="0" lvl="0" indent="0" algn="l">
              <a:lnSpc>
                <a:spcPct val="119921"/>
              </a:lnSpc>
              <a:spcBef>
                <a:spcPts val="0"/>
              </a:spcBef>
              <a:spcAft>
                <a:spcPts val="0"/>
              </a:spcAft>
              <a:buNone/>
            </a:pPr>
            <a:r>
              <a:rPr lang="en-US" sz="3555" b="1">
                <a:solidFill>
                  <a:srgbClr val="000000"/>
                </a:solidFill>
                <a:latin typeface="Arial"/>
                <a:ea typeface="Arial"/>
                <a:cs typeface="Arial"/>
                <a:sym typeface="Arial"/>
              </a:rPr>
              <a:t>Marketing</a:t>
            </a:r>
            <a:r>
              <a:rPr lang="en-US" sz="3555">
                <a:solidFill>
                  <a:srgbClr val="000000"/>
                </a:solidFill>
                <a:latin typeface="Arial"/>
                <a:ea typeface="Arial"/>
                <a:cs typeface="Arial"/>
                <a:sym typeface="Arial"/>
              </a:rPr>
              <a:t> is a process by which companies create value for customers and build strong customer relationships to capture value from customers in return </a:t>
            </a:r>
          </a:p>
          <a:p>
            <a:pPr marL="0" marR="0" lvl="0" indent="0" algn="l">
              <a:lnSpc>
                <a:spcPct val="119921"/>
              </a:lnSpc>
              <a:spcBef>
                <a:spcPts val="635"/>
              </a:spcBef>
              <a:spcAft>
                <a:spcPts val="0"/>
              </a:spcAft>
              <a:buNone/>
            </a:pPr>
            <a:endParaRPr sz="3555">
              <a:solidFill>
                <a:srgbClr val="000000"/>
              </a:solidFill>
              <a:latin typeface="Arial"/>
              <a:ea typeface="Arial"/>
              <a:cs typeface="Arial"/>
              <a:sym typeface="Arial"/>
            </a:endParaRPr>
          </a:p>
          <a:p>
            <a:pPr marL="0" marR="0" lvl="0" indent="0" algn="l">
              <a:lnSpc>
                <a:spcPct val="119921"/>
              </a:lnSpc>
              <a:spcBef>
                <a:spcPts val="635"/>
              </a:spcBef>
              <a:spcAft>
                <a:spcPts val="0"/>
              </a:spcAft>
              <a:buNone/>
            </a:pPr>
            <a:endParaRPr sz="3555">
              <a:solidFill>
                <a:srgbClr val="000000"/>
              </a:solidFill>
              <a:latin typeface="Arial"/>
              <a:ea typeface="Arial"/>
              <a:cs typeface="Arial"/>
              <a:sym typeface="Arial"/>
            </a:endParaRPr>
          </a:p>
          <a:p>
            <a:pPr marL="0" marR="0" lvl="0" indent="0" algn="l">
              <a:lnSpc>
                <a:spcPct val="119921"/>
              </a:lnSpc>
              <a:spcBef>
                <a:spcPts val="635"/>
              </a:spcBef>
              <a:spcAft>
                <a:spcPts val="0"/>
              </a:spcAft>
              <a:buNone/>
            </a:pPr>
            <a:endParaRPr sz="3555">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Shape 312"/>
          <p:cNvSpPr txBox="1"/>
          <p:nvPr/>
        </p:nvSpPr>
        <p:spPr>
          <a:xfrm>
            <a:off x="6942650" y="7196650"/>
            <a:ext cx="2259874" cy="296675"/>
          </a:xfrm>
          <a:prstGeom prst="rect">
            <a:avLst/>
          </a:prstGeom>
          <a:noFill/>
          <a:ln>
            <a:noFill/>
          </a:ln>
        </p:spPr>
        <p:txBody>
          <a:bodyPr lIns="38100" tIns="38100" rIns="38100" bIns="38100" anchor="t" anchorCtr="0">
            <a:noAutofit/>
          </a:bodyPr>
          <a:lstStyle/>
          <a:p>
            <a:pPr marL="0" marR="0" lvl="0" indent="0" algn="ctr">
              <a:lnSpc>
                <a:spcPct val="122656"/>
              </a:lnSpc>
              <a:spcBef>
                <a:spcPts val="0"/>
              </a:spcBef>
              <a:spcAft>
                <a:spcPts val="0"/>
              </a:spcAft>
              <a:buNone/>
            </a:pPr>
            <a:r>
              <a:rPr lang="en-US" sz="1777" b="1">
                <a:solidFill>
                  <a:srgbClr val="000000"/>
                </a:solidFill>
                <a:latin typeface="Arial"/>
                <a:ea typeface="Arial"/>
                <a:cs typeface="Arial"/>
                <a:sym typeface="Arial"/>
              </a:rPr>
              <a:t>1- 30</a:t>
            </a:r>
          </a:p>
        </p:txBody>
      </p:sp>
      <p:sp>
        <p:nvSpPr>
          <p:cNvPr id="313" name="Shape 313"/>
          <p:cNvSpPr txBox="1"/>
          <p:nvPr/>
        </p:nvSpPr>
        <p:spPr>
          <a:xfrm>
            <a:off x="84650" y="7112000"/>
            <a:ext cx="5073274" cy="922850"/>
          </a:xfrm>
          <a:prstGeom prst="rect">
            <a:avLst/>
          </a:prstGeom>
          <a:noFill/>
          <a:ln>
            <a:noFill/>
          </a:ln>
        </p:spPr>
        <p:txBody>
          <a:bodyPr lIns="38100" tIns="38100" rIns="38100" bIns="38100" anchor="t" anchorCtr="0">
            <a:noAutofit/>
          </a:bodyPr>
          <a:lstStyle/>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Copyright © 2012 Pearson Education, Inc.  </a:t>
            </a:r>
          </a:p>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Publishing as Prentice Hall</a:t>
            </a:r>
          </a:p>
        </p:txBody>
      </p:sp>
      <p:pic>
        <p:nvPicPr>
          <p:cNvPr id="314" name="Shape 314"/>
          <p:cNvPicPr preferRelativeResize="0"/>
          <p:nvPr/>
        </p:nvPicPr>
        <p:blipFill>
          <a:blip r:embed="rId3">
            <a:alphaModFix/>
          </a:blip>
          <a:stretch>
            <a:fillRect/>
          </a:stretch>
        </p:blipFill>
        <p:spPr>
          <a:xfrm>
            <a:off x="0" y="5831400"/>
            <a:ext cx="1534574" cy="1280574"/>
          </a:xfrm>
          <a:prstGeom prst="rect">
            <a:avLst/>
          </a:prstGeom>
          <a:noFill/>
          <a:ln>
            <a:noFill/>
          </a:ln>
        </p:spPr>
      </p:pic>
      <p:sp>
        <p:nvSpPr>
          <p:cNvPr id="315" name="Shape 315"/>
          <p:cNvSpPr txBox="1">
            <a:spLocks noGrp="1"/>
          </p:cNvSpPr>
          <p:nvPr>
            <p:ph type="title"/>
          </p:nvPr>
        </p:nvSpPr>
        <p:spPr>
          <a:xfrm>
            <a:off x="864300" y="305150"/>
            <a:ext cx="8507575" cy="1243874"/>
          </a:xfrm>
          <a:prstGeom prst="rect">
            <a:avLst/>
          </a:prstGeom>
          <a:noFill/>
          <a:ln>
            <a:noFill/>
          </a:ln>
        </p:spPr>
        <p:txBody>
          <a:bodyPr lIns="38100" tIns="38100" rIns="38100" bIns="38100" anchor="ctr" anchorCtr="0">
            <a:noAutofit/>
          </a:bodyPr>
          <a:lstStyle/>
          <a:p>
            <a:pPr marL="0" marR="0" lvl="0" indent="0" algn="ctr">
              <a:lnSpc>
                <a:spcPct val="120138"/>
              </a:lnSpc>
              <a:spcBef>
                <a:spcPts val="0"/>
              </a:spcBef>
              <a:spcAft>
                <a:spcPts val="0"/>
              </a:spcAft>
              <a:buNone/>
            </a:pPr>
            <a:r>
              <a:rPr lang="en-US" sz="4000" b="1">
                <a:solidFill>
                  <a:srgbClr val="000000"/>
                </a:solidFill>
                <a:latin typeface="Arial"/>
                <a:ea typeface="Arial"/>
                <a:cs typeface="Arial"/>
                <a:sym typeface="Arial"/>
              </a:rPr>
              <a:t>Capturing Value from Customers</a:t>
            </a:r>
          </a:p>
        </p:txBody>
      </p:sp>
      <p:sp>
        <p:nvSpPr>
          <p:cNvPr id="316" name="Shape 316"/>
          <p:cNvSpPr txBox="1"/>
          <p:nvPr/>
        </p:nvSpPr>
        <p:spPr>
          <a:xfrm>
            <a:off x="864300" y="2252475"/>
            <a:ext cx="8507575" cy="4545875"/>
          </a:xfrm>
          <a:prstGeom prst="rect">
            <a:avLst/>
          </a:prstGeom>
          <a:noFill/>
          <a:ln>
            <a:noFill/>
          </a:ln>
        </p:spPr>
        <p:txBody>
          <a:bodyPr lIns="38100" tIns="38100" rIns="38100" bIns="38100" anchor="t" anchorCtr="0">
            <a:noAutofit/>
          </a:bodyPr>
          <a:lstStyle/>
          <a:p>
            <a:pPr marL="0" marR="0" lvl="0" indent="0" algn="l">
              <a:lnSpc>
                <a:spcPct val="119921"/>
              </a:lnSpc>
              <a:spcBef>
                <a:spcPts val="0"/>
              </a:spcBef>
              <a:spcAft>
                <a:spcPts val="0"/>
              </a:spcAft>
              <a:buNone/>
            </a:pPr>
            <a:endParaRPr sz="3555">
              <a:solidFill>
                <a:srgbClr val="000000"/>
              </a:solidFill>
              <a:latin typeface="Arial"/>
              <a:ea typeface="Arial"/>
              <a:cs typeface="Arial"/>
              <a:sym typeface="Arial"/>
            </a:endParaRPr>
          </a:p>
          <a:p>
            <a:pPr marL="0" marR="0" lvl="0" indent="0" algn="l">
              <a:lnSpc>
                <a:spcPct val="119921"/>
              </a:lnSpc>
              <a:spcBef>
                <a:spcPts val="635"/>
              </a:spcBef>
              <a:spcAft>
                <a:spcPts val="0"/>
              </a:spcAft>
              <a:buNone/>
            </a:pPr>
            <a:r>
              <a:rPr lang="en-US" sz="3555" b="1">
                <a:solidFill>
                  <a:srgbClr val="000000"/>
                </a:solidFill>
                <a:latin typeface="Arial"/>
                <a:ea typeface="Arial"/>
                <a:cs typeface="Arial"/>
                <a:sym typeface="Arial"/>
              </a:rPr>
              <a:t>Share of customer </a:t>
            </a:r>
            <a:r>
              <a:rPr lang="en-US" sz="3555">
                <a:solidFill>
                  <a:srgbClr val="000000"/>
                </a:solidFill>
                <a:latin typeface="Arial"/>
                <a:ea typeface="Arial"/>
                <a:cs typeface="Arial"/>
                <a:sym typeface="Arial"/>
              </a:rPr>
              <a:t>is the portion of the customer’s purchasing that a company gets in its product categories</a:t>
            </a:r>
          </a:p>
        </p:txBody>
      </p:sp>
      <p:sp>
        <p:nvSpPr>
          <p:cNvPr id="317" name="Shape 317"/>
          <p:cNvSpPr txBox="1">
            <a:spLocks noGrp="1"/>
          </p:cNvSpPr>
          <p:nvPr>
            <p:ph type="body" idx="1"/>
          </p:nvPr>
        </p:nvSpPr>
        <p:spPr>
          <a:xfrm>
            <a:off x="1118300" y="1575150"/>
            <a:ext cx="7830250" cy="397225"/>
          </a:xfrm>
          <a:prstGeom prst="rect">
            <a:avLst/>
          </a:prstGeom>
          <a:noFill/>
          <a:ln>
            <a:noFill/>
          </a:ln>
        </p:spPr>
        <p:txBody>
          <a:bodyPr lIns="38100" tIns="38100" rIns="38100" bIns="38100" anchor="t" anchorCtr="0">
            <a:noAutofit/>
          </a:bodyPr>
          <a:lstStyle/>
          <a:p>
            <a:pPr marL="0" marR="0" lvl="0" indent="0" algn="ctr">
              <a:lnSpc>
                <a:spcPct val="120089"/>
              </a:lnSpc>
              <a:spcBef>
                <a:spcPts val="0"/>
              </a:spcBef>
              <a:spcAft>
                <a:spcPts val="0"/>
              </a:spcAft>
              <a:buNone/>
            </a:pPr>
            <a:r>
              <a:rPr lang="en-US" sz="3111" b="1">
                <a:solidFill>
                  <a:srgbClr val="04617B"/>
                </a:solidFill>
                <a:latin typeface="Arial"/>
                <a:ea typeface="Arial"/>
                <a:cs typeface="Arial"/>
                <a:sym typeface="Arial"/>
              </a:rPr>
              <a:t>Growing Share of Customer</a:t>
            </a:r>
          </a:p>
          <a:p>
            <a:pPr marL="0" marR="0" lvl="0" indent="0" algn="ctr">
              <a:lnSpc>
                <a:spcPct val="120089"/>
              </a:lnSpc>
              <a:spcBef>
                <a:spcPts val="563"/>
              </a:spcBef>
              <a:spcAft>
                <a:spcPts val="0"/>
              </a:spcAft>
              <a:buNone/>
            </a:pPr>
            <a:endParaRPr sz="3111" b="1">
              <a:solidFill>
                <a:srgbClr val="04617B"/>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Shape 322"/>
          <p:cNvSpPr txBox="1"/>
          <p:nvPr/>
        </p:nvSpPr>
        <p:spPr>
          <a:xfrm>
            <a:off x="6942650" y="7196650"/>
            <a:ext cx="2259874" cy="296675"/>
          </a:xfrm>
          <a:prstGeom prst="rect">
            <a:avLst/>
          </a:prstGeom>
          <a:noFill/>
          <a:ln>
            <a:noFill/>
          </a:ln>
        </p:spPr>
        <p:txBody>
          <a:bodyPr lIns="38100" tIns="38100" rIns="38100" bIns="38100" anchor="t" anchorCtr="0">
            <a:noAutofit/>
          </a:bodyPr>
          <a:lstStyle/>
          <a:p>
            <a:pPr marL="0" marR="0" lvl="0" indent="0" algn="ctr">
              <a:lnSpc>
                <a:spcPct val="122656"/>
              </a:lnSpc>
              <a:spcBef>
                <a:spcPts val="0"/>
              </a:spcBef>
              <a:spcAft>
                <a:spcPts val="0"/>
              </a:spcAft>
              <a:buNone/>
            </a:pPr>
            <a:r>
              <a:rPr lang="en-US" sz="1777" b="1">
                <a:solidFill>
                  <a:srgbClr val="000000"/>
                </a:solidFill>
                <a:latin typeface="Arial"/>
                <a:ea typeface="Arial"/>
                <a:cs typeface="Arial"/>
                <a:sym typeface="Arial"/>
              </a:rPr>
              <a:t>1- 31</a:t>
            </a:r>
          </a:p>
        </p:txBody>
      </p:sp>
      <p:sp>
        <p:nvSpPr>
          <p:cNvPr id="323" name="Shape 323"/>
          <p:cNvSpPr txBox="1"/>
          <p:nvPr/>
        </p:nvSpPr>
        <p:spPr>
          <a:xfrm>
            <a:off x="84650" y="7112000"/>
            <a:ext cx="5073274" cy="922850"/>
          </a:xfrm>
          <a:prstGeom prst="rect">
            <a:avLst/>
          </a:prstGeom>
          <a:noFill/>
          <a:ln>
            <a:noFill/>
          </a:ln>
        </p:spPr>
        <p:txBody>
          <a:bodyPr lIns="38100" tIns="38100" rIns="38100" bIns="38100" anchor="t" anchorCtr="0">
            <a:noAutofit/>
          </a:bodyPr>
          <a:lstStyle/>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Copyright © 2012 Pearson Education, Inc.  </a:t>
            </a:r>
          </a:p>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Publishing as Prentice Hall</a:t>
            </a:r>
          </a:p>
        </p:txBody>
      </p:sp>
      <p:pic>
        <p:nvPicPr>
          <p:cNvPr id="324" name="Shape 324"/>
          <p:cNvPicPr preferRelativeResize="0"/>
          <p:nvPr/>
        </p:nvPicPr>
        <p:blipFill>
          <a:blip r:embed="rId3">
            <a:alphaModFix/>
          </a:blip>
          <a:stretch>
            <a:fillRect/>
          </a:stretch>
        </p:blipFill>
        <p:spPr>
          <a:xfrm>
            <a:off x="0" y="5831400"/>
            <a:ext cx="1534574" cy="1280574"/>
          </a:xfrm>
          <a:prstGeom prst="rect">
            <a:avLst/>
          </a:prstGeom>
          <a:noFill/>
          <a:ln>
            <a:noFill/>
          </a:ln>
        </p:spPr>
      </p:pic>
      <p:sp>
        <p:nvSpPr>
          <p:cNvPr id="325" name="Shape 325"/>
          <p:cNvSpPr txBox="1">
            <a:spLocks noGrp="1"/>
          </p:cNvSpPr>
          <p:nvPr>
            <p:ph type="title"/>
          </p:nvPr>
        </p:nvSpPr>
        <p:spPr>
          <a:xfrm>
            <a:off x="864300" y="305150"/>
            <a:ext cx="8507575" cy="2412206"/>
          </a:xfrm>
          <a:prstGeom prst="rect">
            <a:avLst/>
          </a:prstGeom>
          <a:noFill/>
          <a:ln>
            <a:noFill/>
          </a:ln>
        </p:spPr>
        <p:txBody>
          <a:bodyPr lIns="38100" tIns="38100" rIns="38100" bIns="38100" anchor="ctr" anchorCtr="0">
            <a:noAutofit/>
          </a:bodyPr>
          <a:lstStyle/>
          <a:p>
            <a:pPr marL="0" marR="0" lvl="0" indent="0" algn="ctr">
              <a:lnSpc>
                <a:spcPct val="120000"/>
              </a:lnSpc>
              <a:spcBef>
                <a:spcPts val="0"/>
              </a:spcBef>
              <a:spcAft>
                <a:spcPts val="0"/>
              </a:spcAft>
              <a:buNone/>
            </a:pPr>
            <a:br>
              <a:rPr lang="en-US" sz="4444" b="1">
                <a:solidFill>
                  <a:srgbClr val="000000"/>
                </a:solidFill>
                <a:latin typeface="Arial"/>
                <a:ea typeface="Arial"/>
                <a:cs typeface="Arial"/>
                <a:sym typeface="Arial"/>
              </a:rPr>
            </a:br>
            <a:r>
              <a:rPr lang="en-US" sz="4444" b="1">
                <a:solidFill>
                  <a:srgbClr val="000000"/>
                </a:solidFill>
                <a:latin typeface="Arial"/>
                <a:ea typeface="Arial"/>
                <a:cs typeface="Arial"/>
                <a:sym typeface="Arial"/>
              </a:rPr>
              <a:t>Capturing Value from Customers</a:t>
            </a:r>
          </a:p>
        </p:txBody>
      </p:sp>
      <p:sp>
        <p:nvSpPr>
          <p:cNvPr id="326" name="Shape 326"/>
          <p:cNvSpPr txBox="1"/>
          <p:nvPr/>
        </p:nvSpPr>
        <p:spPr>
          <a:xfrm>
            <a:off x="694950" y="2337150"/>
            <a:ext cx="4104899" cy="4376550"/>
          </a:xfrm>
          <a:prstGeom prst="rect">
            <a:avLst/>
          </a:prstGeom>
          <a:noFill/>
          <a:ln>
            <a:noFill/>
          </a:ln>
        </p:spPr>
        <p:txBody>
          <a:bodyPr lIns="38100" tIns="38100" rIns="38100" bIns="38100" anchor="t" anchorCtr="0">
            <a:noAutofit/>
          </a:bodyPr>
          <a:lstStyle/>
          <a:p>
            <a:pPr marL="0" marR="0" lvl="0" indent="0" algn="l">
              <a:lnSpc>
                <a:spcPct val="119921"/>
              </a:lnSpc>
              <a:spcBef>
                <a:spcPts val="0"/>
              </a:spcBef>
              <a:spcAft>
                <a:spcPts val="0"/>
              </a:spcAft>
              <a:buNone/>
            </a:pPr>
            <a:r>
              <a:rPr lang="en-US" sz="3555" b="1">
                <a:solidFill>
                  <a:srgbClr val="000000"/>
                </a:solidFill>
                <a:latin typeface="Arial"/>
                <a:ea typeface="Arial"/>
                <a:cs typeface="Arial"/>
                <a:sym typeface="Arial"/>
              </a:rPr>
              <a:t>Customer equity </a:t>
            </a:r>
            <a:r>
              <a:rPr lang="en-US" sz="3555">
                <a:solidFill>
                  <a:srgbClr val="000000"/>
                </a:solidFill>
                <a:latin typeface="Arial"/>
                <a:ea typeface="Arial"/>
                <a:cs typeface="Arial"/>
                <a:sym typeface="Arial"/>
              </a:rPr>
              <a:t>is the total combined customer lifetime values of all of the company’s customers</a:t>
            </a:r>
          </a:p>
          <a:p>
            <a:pPr marL="0" marR="0" lvl="0" indent="0" algn="l">
              <a:lnSpc>
                <a:spcPct val="119921"/>
              </a:lnSpc>
              <a:spcBef>
                <a:spcPts val="635"/>
              </a:spcBef>
              <a:spcAft>
                <a:spcPts val="0"/>
              </a:spcAft>
              <a:buNone/>
            </a:pPr>
            <a:endParaRPr sz="3555">
              <a:solidFill>
                <a:srgbClr val="000000"/>
              </a:solidFill>
              <a:latin typeface="Arial"/>
              <a:ea typeface="Arial"/>
              <a:cs typeface="Arial"/>
              <a:sym typeface="Arial"/>
            </a:endParaRPr>
          </a:p>
        </p:txBody>
      </p:sp>
      <p:pic>
        <p:nvPicPr>
          <p:cNvPr id="327" name="Shape 327"/>
          <p:cNvPicPr preferRelativeResize="0"/>
          <p:nvPr/>
        </p:nvPicPr>
        <p:blipFill>
          <a:blip r:embed="rId4">
            <a:alphaModFix/>
          </a:blip>
          <a:stretch>
            <a:fillRect/>
          </a:stretch>
        </p:blipFill>
        <p:spPr>
          <a:xfrm>
            <a:off x="4741325" y="2624650"/>
            <a:ext cx="4667250" cy="302682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Shape 332"/>
          <p:cNvSpPr txBox="1"/>
          <p:nvPr/>
        </p:nvSpPr>
        <p:spPr>
          <a:xfrm>
            <a:off x="6942650" y="7196650"/>
            <a:ext cx="2259874" cy="296675"/>
          </a:xfrm>
          <a:prstGeom prst="rect">
            <a:avLst/>
          </a:prstGeom>
          <a:noFill/>
          <a:ln>
            <a:noFill/>
          </a:ln>
        </p:spPr>
        <p:txBody>
          <a:bodyPr lIns="38100" tIns="38100" rIns="38100" bIns="38100" anchor="t" anchorCtr="0">
            <a:noAutofit/>
          </a:bodyPr>
          <a:lstStyle/>
          <a:p>
            <a:pPr marL="0" marR="0" lvl="0" indent="0" algn="ctr">
              <a:lnSpc>
                <a:spcPct val="122656"/>
              </a:lnSpc>
              <a:spcBef>
                <a:spcPts val="0"/>
              </a:spcBef>
              <a:spcAft>
                <a:spcPts val="0"/>
              </a:spcAft>
              <a:buNone/>
            </a:pPr>
            <a:r>
              <a:rPr lang="en-US" sz="1777" b="1">
                <a:solidFill>
                  <a:srgbClr val="000000"/>
                </a:solidFill>
                <a:latin typeface="Arial"/>
                <a:ea typeface="Arial"/>
                <a:cs typeface="Arial"/>
                <a:sym typeface="Arial"/>
              </a:rPr>
              <a:t>1- 32</a:t>
            </a:r>
          </a:p>
        </p:txBody>
      </p:sp>
      <p:sp>
        <p:nvSpPr>
          <p:cNvPr id="333" name="Shape 333"/>
          <p:cNvSpPr txBox="1"/>
          <p:nvPr/>
        </p:nvSpPr>
        <p:spPr>
          <a:xfrm>
            <a:off x="84650" y="7112000"/>
            <a:ext cx="5073274" cy="922850"/>
          </a:xfrm>
          <a:prstGeom prst="rect">
            <a:avLst/>
          </a:prstGeom>
          <a:noFill/>
          <a:ln>
            <a:noFill/>
          </a:ln>
        </p:spPr>
        <p:txBody>
          <a:bodyPr lIns="38100" tIns="38100" rIns="38100" bIns="38100" anchor="t" anchorCtr="0">
            <a:noAutofit/>
          </a:bodyPr>
          <a:lstStyle/>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Copyright © 2012 Pearson Education, Inc.  </a:t>
            </a:r>
          </a:p>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Publishing as Prentice Hall</a:t>
            </a:r>
          </a:p>
        </p:txBody>
      </p:sp>
      <p:pic>
        <p:nvPicPr>
          <p:cNvPr id="334" name="Shape 334"/>
          <p:cNvPicPr preferRelativeResize="0"/>
          <p:nvPr/>
        </p:nvPicPr>
        <p:blipFill>
          <a:blip r:embed="rId3">
            <a:alphaModFix/>
          </a:blip>
          <a:stretch>
            <a:fillRect/>
          </a:stretch>
        </p:blipFill>
        <p:spPr>
          <a:xfrm>
            <a:off x="0" y="5831400"/>
            <a:ext cx="1534574" cy="1280574"/>
          </a:xfrm>
          <a:prstGeom prst="rect">
            <a:avLst/>
          </a:prstGeom>
          <a:noFill/>
          <a:ln>
            <a:noFill/>
          </a:ln>
        </p:spPr>
      </p:pic>
      <p:sp>
        <p:nvSpPr>
          <p:cNvPr id="335" name="Shape 335"/>
          <p:cNvSpPr txBox="1">
            <a:spLocks noGrp="1"/>
          </p:cNvSpPr>
          <p:nvPr>
            <p:ph type="title"/>
          </p:nvPr>
        </p:nvSpPr>
        <p:spPr>
          <a:xfrm>
            <a:off x="864300" y="305150"/>
            <a:ext cx="8507575" cy="1243874"/>
          </a:xfrm>
          <a:prstGeom prst="rect">
            <a:avLst/>
          </a:prstGeom>
          <a:noFill/>
          <a:ln>
            <a:noFill/>
          </a:ln>
        </p:spPr>
        <p:txBody>
          <a:bodyPr lIns="38100" tIns="38100" rIns="38100" bIns="38100" anchor="ctr" anchorCtr="0">
            <a:noAutofit/>
          </a:bodyPr>
          <a:lstStyle/>
          <a:p>
            <a:pPr marL="0" marR="0" lvl="0" indent="0" algn="ctr">
              <a:lnSpc>
                <a:spcPct val="120138"/>
              </a:lnSpc>
              <a:spcBef>
                <a:spcPts val="0"/>
              </a:spcBef>
              <a:spcAft>
                <a:spcPts val="0"/>
              </a:spcAft>
              <a:buNone/>
            </a:pPr>
            <a:r>
              <a:rPr lang="en-US" sz="4000" b="1">
                <a:solidFill>
                  <a:srgbClr val="000000"/>
                </a:solidFill>
                <a:latin typeface="Arial"/>
                <a:ea typeface="Arial"/>
                <a:cs typeface="Arial"/>
                <a:sym typeface="Arial"/>
              </a:rPr>
              <a:t>Capturing Value from Customers</a:t>
            </a:r>
          </a:p>
        </p:txBody>
      </p:sp>
      <p:sp>
        <p:nvSpPr>
          <p:cNvPr id="336" name="Shape 336"/>
          <p:cNvSpPr txBox="1"/>
          <p:nvPr/>
        </p:nvSpPr>
        <p:spPr>
          <a:xfrm>
            <a:off x="864300" y="2252475"/>
            <a:ext cx="8507575" cy="3529875"/>
          </a:xfrm>
          <a:prstGeom prst="rect">
            <a:avLst/>
          </a:prstGeom>
          <a:noFill/>
          <a:ln>
            <a:noFill/>
          </a:ln>
        </p:spPr>
        <p:txBody>
          <a:bodyPr lIns="38100" tIns="38100" rIns="38100" bIns="38100" anchor="t" anchorCtr="0">
            <a:noAutofit/>
          </a:bodyPr>
          <a:lstStyle/>
          <a:p>
            <a:pPr marL="381000" marR="0" lvl="0" indent="-276577" algn="l">
              <a:lnSpc>
                <a:spcPct val="107812"/>
              </a:lnSpc>
              <a:spcBef>
                <a:spcPts val="0"/>
              </a:spcBef>
              <a:spcAft>
                <a:spcPts val="0"/>
              </a:spcAft>
              <a:buClr>
                <a:srgbClr val="000000"/>
              </a:buClr>
              <a:buSzPct val="98765"/>
              <a:buFont typeface="Arial"/>
              <a:buChar char="●"/>
            </a:pPr>
            <a:r>
              <a:rPr lang="en-US" sz="3555">
                <a:solidFill>
                  <a:srgbClr val="000000"/>
                </a:solidFill>
                <a:latin typeface="Arial"/>
                <a:ea typeface="Arial"/>
                <a:cs typeface="Arial"/>
                <a:sym typeface="Arial"/>
              </a:rPr>
              <a:t>Right relationships with the right customers involves treating customers as assets that need to be managed and maximized</a:t>
            </a:r>
          </a:p>
          <a:p>
            <a:pPr marL="381000" marR="0" lvl="0" indent="-276577" algn="l">
              <a:lnSpc>
                <a:spcPct val="107812"/>
              </a:lnSpc>
              <a:spcBef>
                <a:spcPts val="635"/>
              </a:spcBef>
              <a:spcAft>
                <a:spcPts val="0"/>
              </a:spcAft>
              <a:buClr>
                <a:srgbClr val="000000"/>
              </a:buClr>
              <a:buSzPct val="98765"/>
              <a:buFont typeface="Arial"/>
              <a:buChar char="●"/>
            </a:pPr>
            <a:r>
              <a:rPr lang="en-US" sz="3555">
                <a:solidFill>
                  <a:srgbClr val="000000"/>
                </a:solidFill>
                <a:latin typeface="Arial"/>
                <a:ea typeface="Arial"/>
                <a:cs typeface="Arial"/>
                <a:sym typeface="Arial"/>
              </a:rPr>
              <a:t>Different types of customers require different relationship management strategies</a:t>
            </a:r>
          </a:p>
        </p:txBody>
      </p:sp>
      <p:sp>
        <p:nvSpPr>
          <p:cNvPr id="337" name="Shape 337"/>
          <p:cNvSpPr txBox="1">
            <a:spLocks noGrp="1"/>
          </p:cNvSpPr>
          <p:nvPr>
            <p:ph type="body" idx="1"/>
          </p:nvPr>
        </p:nvSpPr>
        <p:spPr>
          <a:xfrm>
            <a:off x="1118300" y="1575150"/>
            <a:ext cx="7830250" cy="397225"/>
          </a:xfrm>
          <a:prstGeom prst="rect">
            <a:avLst/>
          </a:prstGeom>
          <a:noFill/>
          <a:ln>
            <a:noFill/>
          </a:ln>
        </p:spPr>
        <p:txBody>
          <a:bodyPr lIns="38100" tIns="38100" rIns="38100" bIns="38100" anchor="t" anchorCtr="0">
            <a:noAutofit/>
          </a:bodyPr>
          <a:lstStyle/>
          <a:p>
            <a:pPr marL="0" marR="0" lvl="0" indent="0" algn="ctr">
              <a:lnSpc>
                <a:spcPct val="120089"/>
              </a:lnSpc>
              <a:spcBef>
                <a:spcPts val="0"/>
              </a:spcBef>
              <a:spcAft>
                <a:spcPts val="0"/>
              </a:spcAft>
              <a:buNone/>
            </a:pPr>
            <a:r>
              <a:rPr lang="en-US" sz="3111" b="1">
                <a:solidFill>
                  <a:srgbClr val="04617B"/>
                </a:solidFill>
                <a:latin typeface="Arial"/>
                <a:ea typeface="Arial"/>
                <a:cs typeface="Arial"/>
                <a:sym typeface="Arial"/>
              </a:rPr>
              <a:t>Building Customer Equity</a:t>
            </a:r>
          </a:p>
          <a:p>
            <a:pPr marL="0" marR="0" lvl="0" indent="0" algn="ctr">
              <a:lnSpc>
                <a:spcPct val="120089"/>
              </a:lnSpc>
              <a:spcBef>
                <a:spcPts val="563"/>
              </a:spcBef>
              <a:spcAft>
                <a:spcPts val="0"/>
              </a:spcAft>
              <a:buNone/>
            </a:pPr>
            <a:endParaRPr sz="3111" b="1">
              <a:solidFill>
                <a:srgbClr val="04617B"/>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Shape 342"/>
          <p:cNvSpPr txBox="1"/>
          <p:nvPr/>
        </p:nvSpPr>
        <p:spPr>
          <a:xfrm>
            <a:off x="6942650" y="7196650"/>
            <a:ext cx="2259874" cy="296675"/>
          </a:xfrm>
          <a:prstGeom prst="rect">
            <a:avLst/>
          </a:prstGeom>
          <a:noFill/>
          <a:ln>
            <a:noFill/>
          </a:ln>
        </p:spPr>
        <p:txBody>
          <a:bodyPr lIns="38100" tIns="38100" rIns="38100" bIns="38100" anchor="t" anchorCtr="0">
            <a:noAutofit/>
          </a:bodyPr>
          <a:lstStyle/>
          <a:p>
            <a:pPr marL="0" marR="0" lvl="0" indent="0" algn="ctr">
              <a:lnSpc>
                <a:spcPct val="122656"/>
              </a:lnSpc>
              <a:spcBef>
                <a:spcPts val="0"/>
              </a:spcBef>
              <a:spcAft>
                <a:spcPts val="0"/>
              </a:spcAft>
              <a:buNone/>
            </a:pPr>
            <a:r>
              <a:rPr lang="en-US" sz="1777" b="1">
                <a:solidFill>
                  <a:srgbClr val="000000"/>
                </a:solidFill>
                <a:latin typeface="Arial"/>
                <a:ea typeface="Arial"/>
                <a:cs typeface="Arial"/>
                <a:sym typeface="Arial"/>
              </a:rPr>
              <a:t>1- 33</a:t>
            </a:r>
          </a:p>
        </p:txBody>
      </p:sp>
      <p:sp>
        <p:nvSpPr>
          <p:cNvPr id="343" name="Shape 343"/>
          <p:cNvSpPr txBox="1"/>
          <p:nvPr/>
        </p:nvSpPr>
        <p:spPr>
          <a:xfrm>
            <a:off x="84650" y="7112000"/>
            <a:ext cx="5073274" cy="922850"/>
          </a:xfrm>
          <a:prstGeom prst="rect">
            <a:avLst/>
          </a:prstGeom>
          <a:noFill/>
          <a:ln>
            <a:noFill/>
          </a:ln>
        </p:spPr>
        <p:txBody>
          <a:bodyPr lIns="38100" tIns="38100" rIns="38100" bIns="38100" anchor="t" anchorCtr="0">
            <a:noAutofit/>
          </a:bodyPr>
          <a:lstStyle/>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Copyright © 2012 Pearson Education, Inc.  </a:t>
            </a:r>
          </a:p>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Publishing as Prentice Hall</a:t>
            </a:r>
          </a:p>
        </p:txBody>
      </p:sp>
      <p:pic>
        <p:nvPicPr>
          <p:cNvPr id="344" name="Shape 344"/>
          <p:cNvPicPr preferRelativeResize="0"/>
          <p:nvPr/>
        </p:nvPicPr>
        <p:blipFill>
          <a:blip r:embed="rId3">
            <a:alphaModFix/>
          </a:blip>
          <a:stretch>
            <a:fillRect/>
          </a:stretch>
        </p:blipFill>
        <p:spPr>
          <a:xfrm>
            <a:off x="0" y="5831400"/>
            <a:ext cx="1534574" cy="1280574"/>
          </a:xfrm>
          <a:prstGeom prst="rect">
            <a:avLst/>
          </a:prstGeom>
          <a:noFill/>
          <a:ln>
            <a:noFill/>
          </a:ln>
        </p:spPr>
      </p:pic>
      <p:sp>
        <p:nvSpPr>
          <p:cNvPr id="345" name="Shape 345"/>
          <p:cNvSpPr txBox="1">
            <a:spLocks noGrp="1"/>
          </p:cNvSpPr>
          <p:nvPr>
            <p:ph type="title"/>
          </p:nvPr>
        </p:nvSpPr>
        <p:spPr>
          <a:xfrm>
            <a:off x="864300" y="305150"/>
            <a:ext cx="8507575" cy="2181575"/>
          </a:xfrm>
          <a:prstGeom prst="rect">
            <a:avLst/>
          </a:prstGeom>
          <a:noFill/>
          <a:ln>
            <a:noFill/>
          </a:ln>
        </p:spPr>
        <p:txBody>
          <a:bodyPr lIns="38100" tIns="38100" rIns="38100" bIns="38100" anchor="ctr" anchorCtr="0">
            <a:noAutofit/>
          </a:bodyPr>
          <a:lstStyle/>
          <a:p>
            <a:pPr marL="0" marR="0" lvl="0" indent="0" algn="ctr">
              <a:lnSpc>
                <a:spcPct val="120138"/>
              </a:lnSpc>
              <a:spcBef>
                <a:spcPts val="0"/>
              </a:spcBef>
              <a:spcAft>
                <a:spcPts val="0"/>
              </a:spcAft>
              <a:buNone/>
            </a:pPr>
            <a:br>
              <a:rPr lang="en-US" sz="4000" b="1">
                <a:solidFill>
                  <a:srgbClr val="000000"/>
                </a:solidFill>
                <a:latin typeface="Arial"/>
                <a:ea typeface="Arial"/>
                <a:cs typeface="Arial"/>
                <a:sym typeface="Arial"/>
              </a:rPr>
            </a:br>
            <a:r>
              <a:rPr lang="en-US" sz="4000" b="1">
                <a:solidFill>
                  <a:srgbClr val="000000"/>
                </a:solidFill>
                <a:latin typeface="Arial"/>
                <a:ea typeface="Arial"/>
                <a:cs typeface="Arial"/>
                <a:sym typeface="Arial"/>
              </a:rPr>
              <a:t>The Changing Marketing Landscape</a:t>
            </a:r>
          </a:p>
        </p:txBody>
      </p:sp>
      <p:sp>
        <p:nvSpPr>
          <p:cNvPr id="346" name="Shape 346"/>
          <p:cNvSpPr txBox="1">
            <a:spLocks noGrp="1"/>
          </p:cNvSpPr>
          <p:nvPr>
            <p:ph type="body" idx="1"/>
          </p:nvPr>
        </p:nvSpPr>
        <p:spPr>
          <a:xfrm>
            <a:off x="1541625" y="2252475"/>
            <a:ext cx="7491575" cy="1836549"/>
          </a:xfrm>
          <a:prstGeom prst="rect">
            <a:avLst/>
          </a:prstGeom>
          <a:noFill/>
          <a:ln>
            <a:noFill/>
          </a:ln>
        </p:spPr>
        <p:txBody>
          <a:bodyPr lIns="38100" tIns="38100" rIns="38100" bIns="38100" anchor="t" anchorCtr="0">
            <a:noAutofit/>
          </a:bodyPr>
          <a:lstStyle/>
          <a:p>
            <a:pPr marL="0" marR="0" lvl="0" indent="0" algn="l">
              <a:lnSpc>
                <a:spcPct val="120089"/>
              </a:lnSpc>
              <a:spcBef>
                <a:spcPts val="0"/>
              </a:spcBef>
              <a:spcAft>
                <a:spcPts val="0"/>
              </a:spcAft>
              <a:buNone/>
            </a:pPr>
            <a:r>
              <a:rPr lang="en-US" sz="3111" b="1">
                <a:solidFill>
                  <a:srgbClr val="04617B"/>
                </a:solidFill>
                <a:latin typeface="Arial"/>
                <a:ea typeface="Arial"/>
                <a:cs typeface="Arial"/>
                <a:sym typeface="Arial"/>
              </a:rPr>
              <a:t>Uncertain Economic Environment</a:t>
            </a:r>
          </a:p>
          <a:p>
            <a:pPr marL="381000" marR="0" lvl="0" indent="-248355" algn="l">
              <a:lnSpc>
                <a:spcPct val="120089"/>
              </a:lnSpc>
              <a:spcBef>
                <a:spcPts val="563"/>
              </a:spcBef>
              <a:spcAft>
                <a:spcPts val="0"/>
              </a:spcAft>
              <a:buClr>
                <a:srgbClr val="04617B"/>
              </a:buClr>
              <a:buSzPct val="100358"/>
              <a:buFont typeface="Arial"/>
              <a:buChar char="●"/>
            </a:pPr>
            <a:r>
              <a:rPr lang="en-US" sz="3111" b="1">
                <a:solidFill>
                  <a:srgbClr val="04617B"/>
                </a:solidFill>
                <a:latin typeface="Arial"/>
                <a:ea typeface="Arial"/>
                <a:cs typeface="Arial"/>
                <a:sym typeface="Arial"/>
              </a:rPr>
              <a:t>New consumer frugality </a:t>
            </a:r>
          </a:p>
          <a:p>
            <a:pPr marL="381000" marR="0" lvl="0" indent="-248355" algn="l">
              <a:lnSpc>
                <a:spcPct val="120089"/>
              </a:lnSpc>
              <a:spcBef>
                <a:spcPts val="563"/>
              </a:spcBef>
              <a:spcAft>
                <a:spcPts val="0"/>
              </a:spcAft>
              <a:buClr>
                <a:srgbClr val="04617B"/>
              </a:buClr>
              <a:buSzPct val="100358"/>
              <a:buFont typeface="Arial"/>
              <a:buChar char="●"/>
            </a:pPr>
            <a:r>
              <a:rPr lang="en-US" sz="3111" b="1">
                <a:solidFill>
                  <a:srgbClr val="04617B"/>
                </a:solidFill>
                <a:latin typeface="Arial"/>
                <a:ea typeface="Arial"/>
                <a:cs typeface="Arial"/>
                <a:sym typeface="Arial"/>
              </a:rPr>
              <a:t>Marketers focus on value for the customer</a:t>
            </a:r>
          </a:p>
          <a:p>
            <a:pPr marL="0" marR="0" lvl="0" indent="0" algn="l">
              <a:lnSpc>
                <a:spcPct val="120089"/>
              </a:lnSpc>
              <a:spcBef>
                <a:spcPts val="563"/>
              </a:spcBef>
              <a:spcAft>
                <a:spcPts val="0"/>
              </a:spcAft>
              <a:buNone/>
            </a:pPr>
            <a:endParaRPr sz="3111" b="1">
              <a:solidFill>
                <a:srgbClr val="04617B"/>
              </a:solidFill>
              <a:latin typeface="Arial"/>
              <a:ea typeface="Arial"/>
              <a:cs typeface="Arial"/>
              <a:sym typeface="Arial"/>
            </a:endParaRPr>
          </a:p>
        </p:txBody>
      </p:sp>
      <p:pic>
        <p:nvPicPr>
          <p:cNvPr id="347" name="Shape 347"/>
          <p:cNvPicPr preferRelativeResize="0"/>
          <p:nvPr/>
        </p:nvPicPr>
        <p:blipFill>
          <a:blip r:embed="rId4">
            <a:alphaModFix/>
          </a:blip>
          <a:stretch>
            <a:fillRect/>
          </a:stretch>
        </p:blipFill>
        <p:spPr>
          <a:xfrm>
            <a:off x="3302000" y="4656650"/>
            <a:ext cx="3143250" cy="2053149"/>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Shape 352"/>
          <p:cNvSpPr txBox="1"/>
          <p:nvPr/>
        </p:nvSpPr>
        <p:spPr>
          <a:xfrm>
            <a:off x="6942650" y="7196650"/>
            <a:ext cx="2259874" cy="296675"/>
          </a:xfrm>
          <a:prstGeom prst="rect">
            <a:avLst/>
          </a:prstGeom>
          <a:noFill/>
          <a:ln>
            <a:noFill/>
          </a:ln>
        </p:spPr>
        <p:txBody>
          <a:bodyPr lIns="38100" tIns="38100" rIns="38100" bIns="38100" anchor="t" anchorCtr="0">
            <a:noAutofit/>
          </a:bodyPr>
          <a:lstStyle/>
          <a:p>
            <a:pPr marL="0" marR="0" lvl="0" indent="0" algn="ctr">
              <a:lnSpc>
                <a:spcPct val="122656"/>
              </a:lnSpc>
              <a:spcBef>
                <a:spcPts val="0"/>
              </a:spcBef>
              <a:spcAft>
                <a:spcPts val="0"/>
              </a:spcAft>
              <a:buNone/>
            </a:pPr>
            <a:r>
              <a:rPr lang="en-US" sz="1777" b="1">
                <a:solidFill>
                  <a:srgbClr val="000000"/>
                </a:solidFill>
                <a:latin typeface="Arial"/>
                <a:ea typeface="Arial"/>
                <a:cs typeface="Arial"/>
                <a:sym typeface="Arial"/>
              </a:rPr>
              <a:t>1- 34</a:t>
            </a:r>
          </a:p>
        </p:txBody>
      </p:sp>
      <p:sp>
        <p:nvSpPr>
          <p:cNvPr id="353" name="Shape 353"/>
          <p:cNvSpPr txBox="1"/>
          <p:nvPr/>
        </p:nvSpPr>
        <p:spPr>
          <a:xfrm>
            <a:off x="84650" y="7112000"/>
            <a:ext cx="5073274" cy="922850"/>
          </a:xfrm>
          <a:prstGeom prst="rect">
            <a:avLst/>
          </a:prstGeom>
          <a:noFill/>
          <a:ln>
            <a:noFill/>
          </a:ln>
        </p:spPr>
        <p:txBody>
          <a:bodyPr lIns="38100" tIns="38100" rIns="38100" bIns="38100" anchor="t" anchorCtr="0">
            <a:noAutofit/>
          </a:bodyPr>
          <a:lstStyle/>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Copyright © 2012 Pearson Education, Inc.  </a:t>
            </a:r>
          </a:p>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Publishing as Prentice Hall</a:t>
            </a:r>
          </a:p>
        </p:txBody>
      </p:sp>
      <p:pic>
        <p:nvPicPr>
          <p:cNvPr id="354" name="Shape 354"/>
          <p:cNvPicPr preferRelativeResize="0"/>
          <p:nvPr/>
        </p:nvPicPr>
        <p:blipFill>
          <a:blip r:embed="rId3">
            <a:alphaModFix/>
          </a:blip>
          <a:stretch>
            <a:fillRect/>
          </a:stretch>
        </p:blipFill>
        <p:spPr>
          <a:xfrm>
            <a:off x="0" y="5831400"/>
            <a:ext cx="1534574" cy="1280574"/>
          </a:xfrm>
          <a:prstGeom prst="rect">
            <a:avLst/>
          </a:prstGeom>
          <a:noFill/>
          <a:ln>
            <a:noFill/>
          </a:ln>
        </p:spPr>
      </p:pic>
      <p:sp>
        <p:nvSpPr>
          <p:cNvPr id="355" name="Shape 355"/>
          <p:cNvSpPr txBox="1">
            <a:spLocks noGrp="1"/>
          </p:cNvSpPr>
          <p:nvPr>
            <p:ph type="title"/>
          </p:nvPr>
        </p:nvSpPr>
        <p:spPr>
          <a:xfrm>
            <a:off x="864300" y="305150"/>
            <a:ext cx="8507575" cy="3585158"/>
          </a:xfrm>
          <a:prstGeom prst="rect">
            <a:avLst/>
          </a:prstGeom>
          <a:noFill/>
          <a:ln>
            <a:noFill/>
          </a:ln>
        </p:spPr>
        <p:txBody>
          <a:bodyPr lIns="38100" tIns="38100" rIns="38100" bIns="38100" anchor="ctr" anchorCtr="0">
            <a:noAutofit/>
          </a:bodyPr>
          <a:lstStyle/>
          <a:p>
            <a:pPr marL="0" marR="0" lvl="0" indent="0" algn="ctr">
              <a:lnSpc>
                <a:spcPct val="120138"/>
              </a:lnSpc>
              <a:spcBef>
                <a:spcPts val="0"/>
              </a:spcBef>
              <a:spcAft>
                <a:spcPts val="0"/>
              </a:spcAft>
              <a:buNone/>
            </a:pPr>
            <a:br>
              <a:rPr lang="en-US" sz="4000" b="1">
                <a:solidFill>
                  <a:srgbClr val="000000"/>
                </a:solidFill>
                <a:latin typeface="Arial"/>
                <a:ea typeface="Arial"/>
                <a:cs typeface="Arial"/>
                <a:sym typeface="Arial"/>
              </a:rPr>
            </a:br>
            <a:r>
              <a:rPr lang="en-US" sz="4000" b="1">
                <a:solidFill>
                  <a:srgbClr val="000000"/>
                </a:solidFill>
                <a:latin typeface="Arial"/>
                <a:ea typeface="Arial"/>
                <a:cs typeface="Arial"/>
                <a:sym typeface="Arial"/>
              </a:rPr>
              <a:t>The Changing Marketing Landscape</a:t>
            </a:r>
            <a:br>
              <a:rPr lang="en-US" sz="4000" b="1">
                <a:solidFill>
                  <a:srgbClr val="000000"/>
                </a:solidFill>
                <a:latin typeface="Arial"/>
                <a:ea typeface="Arial"/>
                <a:cs typeface="Arial"/>
                <a:sym typeface="Arial"/>
              </a:rPr>
            </a:br>
            <a:br>
              <a:rPr lang="en-US" sz="4000" b="1">
                <a:solidFill>
                  <a:srgbClr val="000000"/>
                </a:solidFill>
                <a:latin typeface="Arial"/>
                <a:ea typeface="Arial"/>
                <a:cs typeface="Arial"/>
                <a:sym typeface="Arial"/>
              </a:rPr>
            </a:br>
            <a:r>
              <a:rPr lang="en-US" sz="4000" b="1">
                <a:solidFill>
                  <a:srgbClr val="000000"/>
                </a:solidFill>
                <a:latin typeface="Arial"/>
                <a:ea typeface="Arial"/>
                <a:cs typeface="Arial"/>
                <a:sym typeface="Arial"/>
              </a:rPr>
              <a:t>Digital Age</a:t>
            </a:r>
          </a:p>
        </p:txBody>
      </p:sp>
      <p:sp>
        <p:nvSpPr>
          <p:cNvPr id="356" name="Shape 356"/>
          <p:cNvSpPr txBox="1">
            <a:spLocks noGrp="1"/>
          </p:cNvSpPr>
          <p:nvPr>
            <p:ph type="body" idx="1"/>
          </p:nvPr>
        </p:nvSpPr>
        <p:spPr>
          <a:xfrm>
            <a:off x="1033625" y="2760475"/>
            <a:ext cx="7999574" cy="3614549"/>
          </a:xfrm>
          <a:prstGeom prst="rect">
            <a:avLst/>
          </a:prstGeom>
          <a:noFill/>
          <a:ln>
            <a:noFill/>
          </a:ln>
        </p:spPr>
        <p:txBody>
          <a:bodyPr lIns="38100" tIns="38100" rIns="38100" bIns="38100" anchor="t" anchorCtr="0">
            <a:noAutofit/>
          </a:bodyPr>
          <a:lstStyle/>
          <a:p>
            <a:pPr marL="381000" marR="0" lvl="0" indent="-248355" algn="l">
              <a:lnSpc>
                <a:spcPct val="120089"/>
              </a:lnSpc>
              <a:spcBef>
                <a:spcPts val="0"/>
              </a:spcBef>
              <a:spcAft>
                <a:spcPts val="0"/>
              </a:spcAft>
              <a:buClr>
                <a:srgbClr val="04617B"/>
              </a:buClr>
              <a:buSzPct val="100358"/>
              <a:buFont typeface="Arial"/>
              <a:buChar char="●"/>
            </a:pPr>
            <a:r>
              <a:rPr lang="en-US" sz="3111" b="1">
                <a:solidFill>
                  <a:srgbClr val="04617B"/>
                </a:solidFill>
                <a:latin typeface="Arial"/>
                <a:ea typeface="Arial"/>
                <a:cs typeface="Arial"/>
                <a:sym typeface="Arial"/>
              </a:rPr>
              <a:t>People are connected continuously to people and information worldwide</a:t>
            </a:r>
          </a:p>
          <a:p>
            <a:pPr marL="381000" marR="0" lvl="0" indent="-248355" algn="l">
              <a:lnSpc>
                <a:spcPct val="120089"/>
              </a:lnSpc>
              <a:spcBef>
                <a:spcPts val="563"/>
              </a:spcBef>
              <a:spcAft>
                <a:spcPts val="0"/>
              </a:spcAft>
              <a:buClr>
                <a:srgbClr val="04617B"/>
              </a:buClr>
              <a:buSzPct val="100358"/>
              <a:buFont typeface="Arial"/>
              <a:buChar char="●"/>
            </a:pPr>
            <a:r>
              <a:rPr lang="en-US" sz="3111" b="1">
                <a:solidFill>
                  <a:srgbClr val="04617B"/>
                </a:solidFill>
                <a:latin typeface="Arial"/>
                <a:ea typeface="Arial"/>
                <a:cs typeface="Arial"/>
                <a:sym typeface="Arial"/>
              </a:rPr>
              <a:t>Marketers have great new tools to communicate with customers</a:t>
            </a:r>
          </a:p>
          <a:p>
            <a:pPr marL="381000" marR="0" lvl="0" indent="-248355" algn="l">
              <a:lnSpc>
                <a:spcPct val="120089"/>
              </a:lnSpc>
              <a:spcBef>
                <a:spcPts val="563"/>
              </a:spcBef>
              <a:spcAft>
                <a:spcPts val="0"/>
              </a:spcAft>
              <a:buClr>
                <a:srgbClr val="04617B"/>
              </a:buClr>
              <a:buSzPct val="100358"/>
              <a:buFont typeface="Arial"/>
              <a:buChar char="●"/>
            </a:pPr>
            <a:r>
              <a:rPr lang="en-US" sz="3111" b="1">
                <a:solidFill>
                  <a:srgbClr val="04617B"/>
                </a:solidFill>
                <a:latin typeface="Arial"/>
                <a:ea typeface="Arial"/>
                <a:cs typeface="Arial"/>
                <a:sym typeface="Arial"/>
              </a:rPr>
              <a:t>Internet + mobile communication devices creates environment for online marketing</a:t>
            </a:r>
          </a:p>
          <a:p>
            <a:pPr marL="0" marR="0" lvl="0" indent="0" algn="l">
              <a:lnSpc>
                <a:spcPct val="120089"/>
              </a:lnSpc>
              <a:spcBef>
                <a:spcPts val="563"/>
              </a:spcBef>
              <a:spcAft>
                <a:spcPts val="0"/>
              </a:spcAft>
              <a:buNone/>
            </a:pPr>
            <a:endParaRPr sz="3111" b="1">
              <a:solidFill>
                <a:srgbClr val="04617B"/>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Shape 361"/>
          <p:cNvSpPr txBox="1"/>
          <p:nvPr/>
        </p:nvSpPr>
        <p:spPr>
          <a:xfrm>
            <a:off x="6942650" y="7196650"/>
            <a:ext cx="2259874" cy="296675"/>
          </a:xfrm>
          <a:prstGeom prst="rect">
            <a:avLst/>
          </a:prstGeom>
          <a:noFill/>
          <a:ln>
            <a:noFill/>
          </a:ln>
        </p:spPr>
        <p:txBody>
          <a:bodyPr lIns="38100" tIns="38100" rIns="38100" bIns="38100" anchor="t" anchorCtr="0">
            <a:noAutofit/>
          </a:bodyPr>
          <a:lstStyle/>
          <a:p>
            <a:pPr marL="0" marR="0" lvl="0" indent="0" algn="ctr">
              <a:lnSpc>
                <a:spcPct val="122656"/>
              </a:lnSpc>
              <a:spcBef>
                <a:spcPts val="0"/>
              </a:spcBef>
              <a:spcAft>
                <a:spcPts val="0"/>
              </a:spcAft>
              <a:buNone/>
            </a:pPr>
            <a:r>
              <a:rPr lang="en-US" sz="1777" b="1">
                <a:solidFill>
                  <a:srgbClr val="000000"/>
                </a:solidFill>
                <a:latin typeface="Arial"/>
                <a:ea typeface="Arial"/>
                <a:cs typeface="Arial"/>
                <a:sym typeface="Arial"/>
              </a:rPr>
              <a:t>1- 35</a:t>
            </a:r>
          </a:p>
        </p:txBody>
      </p:sp>
      <p:sp>
        <p:nvSpPr>
          <p:cNvPr id="362" name="Shape 362"/>
          <p:cNvSpPr txBox="1"/>
          <p:nvPr/>
        </p:nvSpPr>
        <p:spPr>
          <a:xfrm>
            <a:off x="84650" y="7112000"/>
            <a:ext cx="5073274" cy="922850"/>
          </a:xfrm>
          <a:prstGeom prst="rect">
            <a:avLst/>
          </a:prstGeom>
          <a:noFill/>
          <a:ln>
            <a:noFill/>
          </a:ln>
        </p:spPr>
        <p:txBody>
          <a:bodyPr lIns="38100" tIns="38100" rIns="38100" bIns="38100" anchor="t" anchorCtr="0">
            <a:noAutofit/>
          </a:bodyPr>
          <a:lstStyle/>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Copyright © 2012 Pearson Education, Inc.  </a:t>
            </a:r>
          </a:p>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Publishing as Prentice Hall</a:t>
            </a:r>
          </a:p>
        </p:txBody>
      </p:sp>
      <p:pic>
        <p:nvPicPr>
          <p:cNvPr id="363" name="Shape 363"/>
          <p:cNvPicPr preferRelativeResize="0"/>
          <p:nvPr/>
        </p:nvPicPr>
        <p:blipFill>
          <a:blip r:embed="rId3">
            <a:alphaModFix/>
          </a:blip>
          <a:stretch>
            <a:fillRect/>
          </a:stretch>
        </p:blipFill>
        <p:spPr>
          <a:xfrm>
            <a:off x="0" y="5831400"/>
            <a:ext cx="1534574" cy="1280574"/>
          </a:xfrm>
          <a:prstGeom prst="rect">
            <a:avLst/>
          </a:prstGeom>
          <a:noFill/>
          <a:ln>
            <a:noFill/>
          </a:ln>
        </p:spPr>
      </p:pic>
      <p:sp>
        <p:nvSpPr>
          <p:cNvPr id="364" name="Shape 364"/>
          <p:cNvSpPr txBox="1">
            <a:spLocks noGrp="1"/>
          </p:cNvSpPr>
          <p:nvPr>
            <p:ph type="title"/>
          </p:nvPr>
        </p:nvSpPr>
        <p:spPr>
          <a:xfrm>
            <a:off x="864300" y="305150"/>
            <a:ext cx="8507575" cy="2883367"/>
          </a:xfrm>
          <a:prstGeom prst="rect">
            <a:avLst/>
          </a:prstGeom>
          <a:noFill/>
          <a:ln>
            <a:noFill/>
          </a:ln>
        </p:spPr>
        <p:txBody>
          <a:bodyPr lIns="38100" tIns="38100" rIns="38100" bIns="38100" anchor="ctr" anchorCtr="0">
            <a:noAutofit/>
          </a:bodyPr>
          <a:lstStyle/>
          <a:p>
            <a:pPr marL="0" marR="0" lvl="0" indent="0" algn="ctr">
              <a:lnSpc>
                <a:spcPct val="120138"/>
              </a:lnSpc>
              <a:spcBef>
                <a:spcPts val="0"/>
              </a:spcBef>
              <a:spcAft>
                <a:spcPts val="0"/>
              </a:spcAft>
              <a:buNone/>
            </a:pPr>
            <a:br>
              <a:rPr lang="en-US" sz="4000" b="1">
                <a:solidFill>
                  <a:srgbClr val="000000"/>
                </a:solidFill>
                <a:latin typeface="Arial"/>
                <a:ea typeface="Arial"/>
                <a:cs typeface="Arial"/>
                <a:sym typeface="Arial"/>
              </a:rPr>
            </a:br>
            <a:r>
              <a:rPr lang="en-US" sz="4000" b="1">
                <a:solidFill>
                  <a:srgbClr val="000000"/>
                </a:solidFill>
                <a:latin typeface="Arial"/>
                <a:ea typeface="Arial"/>
                <a:cs typeface="Arial"/>
                <a:sym typeface="Arial"/>
              </a:rPr>
              <a:t>The Changing Marketing Landscape</a:t>
            </a:r>
            <a:br>
              <a:rPr lang="en-US" sz="4000" b="1">
                <a:solidFill>
                  <a:srgbClr val="000000"/>
                </a:solidFill>
                <a:latin typeface="Arial"/>
                <a:ea typeface="Arial"/>
                <a:cs typeface="Arial"/>
                <a:sym typeface="Arial"/>
              </a:rPr>
            </a:br>
            <a:endParaRPr lang="en-US" sz="4000" b="1">
              <a:solidFill>
                <a:srgbClr val="000000"/>
              </a:solidFill>
              <a:latin typeface="Arial"/>
              <a:ea typeface="Arial"/>
              <a:cs typeface="Arial"/>
              <a:sym typeface="Arial"/>
            </a:endParaRPr>
          </a:p>
        </p:txBody>
      </p:sp>
      <p:sp>
        <p:nvSpPr>
          <p:cNvPr id="365" name="Shape 365"/>
          <p:cNvSpPr txBox="1">
            <a:spLocks noGrp="1"/>
          </p:cNvSpPr>
          <p:nvPr>
            <p:ph type="body" idx="1"/>
          </p:nvPr>
        </p:nvSpPr>
        <p:spPr>
          <a:xfrm>
            <a:off x="1033625" y="3183800"/>
            <a:ext cx="7999574" cy="2005874"/>
          </a:xfrm>
          <a:prstGeom prst="rect">
            <a:avLst/>
          </a:prstGeom>
          <a:noFill/>
          <a:ln>
            <a:noFill/>
          </a:ln>
        </p:spPr>
        <p:txBody>
          <a:bodyPr lIns="38100" tIns="38100" rIns="38100" bIns="38100" anchor="t" anchorCtr="0">
            <a:noAutofit/>
          </a:bodyPr>
          <a:lstStyle/>
          <a:p>
            <a:pPr marL="381000" marR="0" lvl="0" indent="-248355" algn="l">
              <a:lnSpc>
                <a:spcPct val="120089"/>
              </a:lnSpc>
              <a:spcBef>
                <a:spcPts val="0"/>
              </a:spcBef>
              <a:spcAft>
                <a:spcPts val="0"/>
              </a:spcAft>
              <a:buClr>
                <a:srgbClr val="04617B"/>
              </a:buClr>
              <a:buSzPct val="100358"/>
              <a:buFont typeface="Arial"/>
              <a:buChar char="●"/>
            </a:pPr>
            <a:r>
              <a:rPr lang="en-US" sz="3111" b="1">
                <a:solidFill>
                  <a:srgbClr val="04617B"/>
                </a:solidFill>
                <a:latin typeface="Arial"/>
                <a:ea typeface="Arial"/>
                <a:cs typeface="Arial"/>
                <a:sym typeface="Arial"/>
              </a:rPr>
              <a:t>Rapid Globalization</a:t>
            </a:r>
          </a:p>
          <a:p>
            <a:pPr marL="381000" marR="0" lvl="0" indent="-248355" algn="l">
              <a:lnSpc>
                <a:spcPct val="120089"/>
              </a:lnSpc>
              <a:spcBef>
                <a:spcPts val="563"/>
              </a:spcBef>
              <a:spcAft>
                <a:spcPts val="0"/>
              </a:spcAft>
              <a:buClr>
                <a:srgbClr val="04617B"/>
              </a:buClr>
              <a:buSzPct val="100358"/>
              <a:buFont typeface="Arial"/>
              <a:buChar char="●"/>
            </a:pPr>
            <a:r>
              <a:rPr lang="en-US" sz="3111" b="1">
                <a:solidFill>
                  <a:srgbClr val="04617B"/>
                </a:solidFill>
                <a:latin typeface="Arial"/>
                <a:ea typeface="Arial"/>
                <a:cs typeface="Arial"/>
                <a:sym typeface="Arial"/>
              </a:rPr>
              <a:t>Sustainable Marketing</a:t>
            </a:r>
          </a:p>
          <a:p>
            <a:pPr marL="381000" marR="0" lvl="0" indent="-248355" algn="l">
              <a:lnSpc>
                <a:spcPct val="120089"/>
              </a:lnSpc>
              <a:spcBef>
                <a:spcPts val="563"/>
              </a:spcBef>
              <a:spcAft>
                <a:spcPts val="0"/>
              </a:spcAft>
              <a:buClr>
                <a:srgbClr val="04617B"/>
              </a:buClr>
              <a:buSzPct val="100358"/>
              <a:buFont typeface="Arial"/>
              <a:buChar char="●"/>
            </a:pPr>
            <a:r>
              <a:rPr lang="en-US" sz="3111" b="1">
                <a:solidFill>
                  <a:srgbClr val="04617B"/>
                </a:solidFill>
                <a:latin typeface="Arial"/>
                <a:ea typeface="Arial"/>
                <a:cs typeface="Arial"/>
                <a:sym typeface="Arial"/>
              </a:rPr>
              <a:t>Not-for-Profit Marketing</a:t>
            </a:r>
          </a:p>
        </p:txBody>
      </p:sp>
      <p:pic>
        <p:nvPicPr>
          <p:cNvPr id="366" name="Shape 366"/>
          <p:cNvPicPr preferRelativeResize="0"/>
          <p:nvPr/>
        </p:nvPicPr>
        <p:blipFill>
          <a:blip r:embed="rId4">
            <a:alphaModFix/>
          </a:blip>
          <a:stretch>
            <a:fillRect/>
          </a:stretch>
        </p:blipFill>
        <p:spPr>
          <a:xfrm>
            <a:off x="5842000" y="2539975"/>
            <a:ext cx="2772825" cy="41380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Shape 371"/>
          <p:cNvSpPr txBox="1"/>
          <p:nvPr/>
        </p:nvSpPr>
        <p:spPr>
          <a:xfrm>
            <a:off x="6942650" y="7196650"/>
            <a:ext cx="2259874" cy="296675"/>
          </a:xfrm>
          <a:prstGeom prst="rect">
            <a:avLst/>
          </a:prstGeom>
          <a:noFill/>
          <a:ln>
            <a:noFill/>
          </a:ln>
        </p:spPr>
        <p:txBody>
          <a:bodyPr lIns="38100" tIns="38100" rIns="38100" bIns="38100" anchor="t" anchorCtr="0">
            <a:noAutofit/>
          </a:bodyPr>
          <a:lstStyle/>
          <a:p>
            <a:pPr marL="0" marR="0" lvl="0" indent="0" algn="ctr">
              <a:lnSpc>
                <a:spcPct val="122656"/>
              </a:lnSpc>
              <a:spcBef>
                <a:spcPts val="0"/>
              </a:spcBef>
              <a:spcAft>
                <a:spcPts val="0"/>
              </a:spcAft>
              <a:buNone/>
            </a:pPr>
            <a:r>
              <a:rPr lang="en-US" sz="1777" b="1">
                <a:solidFill>
                  <a:srgbClr val="000000"/>
                </a:solidFill>
                <a:latin typeface="Arial"/>
                <a:ea typeface="Arial"/>
                <a:cs typeface="Arial"/>
                <a:sym typeface="Arial"/>
              </a:rPr>
              <a:t>1- 36</a:t>
            </a:r>
          </a:p>
        </p:txBody>
      </p:sp>
      <p:sp>
        <p:nvSpPr>
          <p:cNvPr id="372" name="Shape 372"/>
          <p:cNvSpPr txBox="1"/>
          <p:nvPr/>
        </p:nvSpPr>
        <p:spPr>
          <a:xfrm>
            <a:off x="84650" y="7112000"/>
            <a:ext cx="5073274" cy="922850"/>
          </a:xfrm>
          <a:prstGeom prst="rect">
            <a:avLst/>
          </a:prstGeom>
          <a:noFill/>
          <a:ln>
            <a:noFill/>
          </a:ln>
        </p:spPr>
        <p:txBody>
          <a:bodyPr lIns="38100" tIns="38100" rIns="38100" bIns="38100" anchor="t" anchorCtr="0">
            <a:noAutofit/>
          </a:bodyPr>
          <a:lstStyle/>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Copyright © 2012 Pearson Education, Inc.  </a:t>
            </a:r>
          </a:p>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Publishing as Prentice Hall</a:t>
            </a:r>
          </a:p>
        </p:txBody>
      </p:sp>
      <p:pic>
        <p:nvPicPr>
          <p:cNvPr id="373" name="Shape 373"/>
          <p:cNvPicPr preferRelativeResize="0"/>
          <p:nvPr/>
        </p:nvPicPr>
        <p:blipFill>
          <a:blip r:embed="rId3">
            <a:alphaModFix/>
          </a:blip>
          <a:stretch>
            <a:fillRect/>
          </a:stretch>
        </p:blipFill>
        <p:spPr>
          <a:xfrm>
            <a:off x="0" y="5831400"/>
            <a:ext cx="1534574" cy="1280574"/>
          </a:xfrm>
          <a:prstGeom prst="rect">
            <a:avLst/>
          </a:prstGeom>
          <a:noFill/>
          <a:ln>
            <a:noFill/>
          </a:ln>
        </p:spPr>
      </p:pic>
      <p:sp>
        <p:nvSpPr>
          <p:cNvPr id="374" name="Shape 374"/>
          <p:cNvSpPr txBox="1">
            <a:spLocks noGrp="1"/>
          </p:cNvSpPr>
          <p:nvPr>
            <p:ph type="title"/>
          </p:nvPr>
        </p:nvSpPr>
        <p:spPr>
          <a:xfrm>
            <a:off x="864300" y="220475"/>
            <a:ext cx="8507575" cy="1479783"/>
          </a:xfrm>
          <a:prstGeom prst="rect">
            <a:avLst/>
          </a:prstGeom>
          <a:noFill/>
          <a:ln>
            <a:noFill/>
          </a:ln>
        </p:spPr>
        <p:txBody>
          <a:bodyPr lIns="38100" tIns="38100" rIns="38100" bIns="38100" anchor="ctr" anchorCtr="0">
            <a:noAutofit/>
          </a:bodyPr>
          <a:lstStyle/>
          <a:p>
            <a:pPr marL="0" marR="0" lvl="0" indent="0" algn="ctr">
              <a:lnSpc>
                <a:spcPct val="120138"/>
              </a:lnSpc>
              <a:spcBef>
                <a:spcPts val="0"/>
              </a:spcBef>
              <a:spcAft>
                <a:spcPts val="0"/>
              </a:spcAft>
              <a:buNone/>
            </a:pPr>
            <a:r>
              <a:rPr lang="en-US" sz="4000" b="1">
                <a:solidFill>
                  <a:srgbClr val="000000"/>
                </a:solidFill>
                <a:latin typeface="Arial"/>
                <a:ea typeface="Arial"/>
                <a:cs typeface="Arial"/>
                <a:sym typeface="Arial"/>
              </a:rPr>
              <a:t>So, What Is Marketing?</a:t>
            </a:r>
            <a:br>
              <a:rPr lang="en-US" sz="4000" b="1">
                <a:solidFill>
                  <a:srgbClr val="000000"/>
                </a:solidFill>
                <a:latin typeface="Arial"/>
                <a:ea typeface="Arial"/>
                <a:cs typeface="Arial"/>
                <a:sym typeface="Arial"/>
              </a:rPr>
            </a:br>
            <a:r>
              <a:rPr lang="en-US" sz="4000" b="1">
                <a:solidFill>
                  <a:srgbClr val="000000"/>
                </a:solidFill>
                <a:latin typeface="Arial"/>
                <a:ea typeface="Arial"/>
                <a:cs typeface="Arial"/>
                <a:sym typeface="Arial"/>
              </a:rPr>
              <a:t>Pulling It All Together</a:t>
            </a:r>
          </a:p>
        </p:txBody>
      </p:sp>
      <p:pic>
        <p:nvPicPr>
          <p:cNvPr id="375" name="Shape 375"/>
          <p:cNvPicPr preferRelativeResize="0"/>
          <p:nvPr/>
        </p:nvPicPr>
        <p:blipFill>
          <a:blip r:embed="rId4">
            <a:alphaModFix/>
          </a:blip>
          <a:stretch>
            <a:fillRect/>
          </a:stretch>
        </p:blipFill>
        <p:spPr>
          <a:xfrm>
            <a:off x="1016000" y="1608650"/>
            <a:ext cx="7916324" cy="5460974"/>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Shape 380"/>
          <p:cNvSpPr txBox="1"/>
          <p:nvPr/>
        </p:nvSpPr>
        <p:spPr>
          <a:xfrm>
            <a:off x="6942650" y="7196650"/>
            <a:ext cx="2259874" cy="296675"/>
          </a:xfrm>
          <a:prstGeom prst="rect">
            <a:avLst/>
          </a:prstGeom>
          <a:noFill/>
          <a:ln>
            <a:noFill/>
          </a:ln>
        </p:spPr>
        <p:txBody>
          <a:bodyPr lIns="38100" tIns="38100" rIns="38100" bIns="38100" anchor="t" anchorCtr="0">
            <a:noAutofit/>
          </a:bodyPr>
          <a:lstStyle/>
          <a:p>
            <a:pPr marL="0" marR="0" lvl="0" indent="0" algn="ctr">
              <a:lnSpc>
                <a:spcPct val="122656"/>
              </a:lnSpc>
              <a:spcBef>
                <a:spcPts val="0"/>
              </a:spcBef>
              <a:spcAft>
                <a:spcPts val="0"/>
              </a:spcAft>
              <a:buNone/>
            </a:pPr>
            <a:r>
              <a:rPr lang="en-US" sz="1777" b="1">
                <a:solidFill>
                  <a:srgbClr val="000000"/>
                </a:solidFill>
                <a:latin typeface="Arial"/>
                <a:ea typeface="Arial"/>
                <a:cs typeface="Arial"/>
                <a:sym typeface="Arial"/>
              </a:rPr>
              <a:t>1- 37</a:t>
            </a:r>
          </a:p>
        </p:txBody>
      </p:sp>
      <p:sp>
        <p:nvSpPr>
          <p:cNvPr id="381" name="Shape 381"/>
          <p:cNvSpPr txBox="1"/>
          <p:nvPr/>
        </p:nvSpPr>
        <p:spPr>
          <a:xfrm>
            <a:off x="84650" y="7112000"/>
            <a:ext cx="5073274" cy="922850"/>
          </a:xfrm>
          <a:prstGeom prst="rect">
            <a:avLst/>
          </a:prstGeom>
          <a:noFill/>
          <a:ln>
            <a:noFill/>
          </a:ln>
        </p:spPr>
        <p:txBody>
          <a:bodyPr lIns="38100" tIns="38100" rIns="38100" bIns="38100" anchor="t" anchorCtr="0">
            <a:noAutofit/>
          </a:bodyPr>
          <a:lstStyle/>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Copyright © 2012 Pearson Education, Inc.  </a:t>
            </a:r>
          </a:p>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Publishing as Prentice Hall</a:t>
            </a:r>
          </a:p>
        </p:txBody>
      </p:sp>
      <p:pic>
        <p:nvPicPr>
          <p:cNvPr id="382" name="Shape 382"/>
          <p:cNvPicPr preferRelativeResize="0"/>
          <p:nvPr/>
        </p:nvPicPr>
        <p:blipFill>
          <a:blip r:embed="rId3">
            <a:alphaModFix/>
          </a:blip>
          <a:stretch>
            <a:fillRect/>
          </a:stretch>
        </p:blipFill>
        <p:spPr>
          <a:xfrm>
            <a:off x="0" y="5831400"/>
            <a:ext cx="1534574" cy="1280574"/>
          </a:xfrm>
          <a:prstGeom prst="rect">
            <a:avLst/>
          </a:prstGeom>
          <a:noFill/>
          <a:ln>
            <a:noFill/>
          </a:ln>
        </p:spPr>
      </p:pic>
      <p:pic>
        <p:nvPicPr>
          <p:cNvPr id="383" name="Shape 383"/>
          <p:cNvPicPr preferRelativeResize="0"/>
          <p:nvPr/>
        </p:nvPicPr>
        <p:blipFill>
          <a:blip r:embed="rId4">
            <a:alphaModFix/>
          </a:blip>
          <a:stretch>
            <a:fillRect/>
          </a:stretch>
        </p:blipFill>
        <p:spPr>
          <a:xfrm>
            <a:off x="370400" y="1068900"/>
            <a:ext cx="9387399" cy="3079750"/>
          </a:xfrm>
          <a:prstGeom prst="rect">
            <a:avLst/>
          </a:prstGeom>
          <a:noFill/>
          <a:ln>
            <a:noFill/>
          </a:ln>
        </p:spPr>
      </p:pic>
      <p:sp>
        <p:nvSpPr>
          <p:cNvPr id="384" name="Shape 384"/>
          <p:cNvSpPr txBox="1"/>
          <p:nvPr/>
        </p:nvSpPr>
        <p:spPr>
          <a:xfrm>
            <a:off x="889000" y="4377950"/>
            <a:ext cx="8304724" cy="1325314"/>
          </a:xfrm>
          <a:prstGeom prst="rect">
            <a:avLst/>
          </a:prstGeom>
          <a:noFill/>
          <a:ln>
            <a:noFill/>
          </a:ln>
        </p:spPr>
        <p:txBody>
          <a:bodyPr lIns="38100" tIns="38100" rIns="38100" bIns="38100" anchor="ctr" anchorCtr="0">
            <a:noAutofit/>
          </a:bodyPr>
          <a:lstStyle/>
          <a:p>
            <a:pPr marL="0" marR="0" lvl="0" indent="0" algn="ctr">
              <a:lnSpc>
                <a:spcPct val="120312"/>
              </a:lnSpc>
              <a:spcBef>
                <a:spcPts val="0"/>
              </a:spcBef>
              <a:spcAft>
                <a:spcPts val="0"/>
              </a:spcAft>
              <a:buNone/>
            </a:pPr>
            <a:r>
              <a:rPr lang="en-US" sz="1777">
                <a:solidFill>
                  <a:srgbClr val="000000"/>
                </a:solidFill>
                <a:latin typeface="Arial"/>
                <a:ea typeface="Arial"/>
                <a:cs typeface="Arial"/>
                <a:sym typeface="Arial"/>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p:txBody>
      </p:sp>
      <p:sp>
        <p:nvSpPr>
          <p:cNvPr id="385" name="Shape 385"/>
          <p:cNvSpPr txBox="1"/>
          <p:nvPr/>
        </p:nvSpPr>
        <p:spPr>
          <a:xfrm>
            <a:off x="922500" y="5970750"/>
            <a:ext cx="8588725" cy="681199"/>
          </a:xfrm>
          <a:prstGeom prst="rect">
            <a:avLst/>
          </a:prstGeom>
          <a:noFill/>
          <a:ln>
            <a:noFill/>
          </a:ln>
        </p:spPr>
        <p:txBody>
          <a:bodyPr lIns="38100" tIns="38100" rIns="38100" bIns="38100" anchor="b" anchorCtr="0">
            <a:noAutofit/>
          </a:bodyPr>
          <a:lstStyle/>
          <a:p>
            <a:pPr marL="0" marR="0" lvl="0" indent="0" algn="ctr">
              <a:lnSpc>
                <a:spcPct val="120138"/>
              </a:lnSpc>
              <a:spcBef>
                <a:spcPts val="0"/>
              </a:spcBef>
              <a:spcAft>
                <a:spcPts val="0"/>
              </a:spcAft>
              <a:buNone/>
            </a:pPr>
            <a:r>
              <a:rPr lang="en-US" sz="2000">
                <a:solidFill>
                  <a:srgbClr val="000000"/>
                </a:solidFill>
                <a:latin typeface="Arial"/>
                <a:ea typeface="Arial"/>
                <a:cs typeface="Arial"/>
                <a:sym typeface="Arial"/>
              </a:rPr>
              <a:t>Copyright © 2012 Pearson Education, Inc.  </a:t>
            </a:r>
          </a:p>
          <a:p>
            <a:pPr marL="0" marR="0" lvl="0" indent="0" algn="ctr">
              <a:lnSpc>
                <a:spcPct val="120138"/>
              </a:lnSpc>
              <a:spcBef>
                <a:spcPts val="0"/>
              </a:spcBef>
              <a:spcAft>
                <a:spcPts val="0"/>
              </a:spcAft>
              <a:buNone/>
            </a:pPr>
            <a:r>
              <a:rPr lang="en-US" sz="2000">
                <a:solidFill>
                  <a:srgbClr val="000000"/>
                </a:solidFill>
                <a:latin typeface="Arial"/>
                <a:ea typeface="Arial"/>
                <a:cs typeface="Arial"/>
                <a:sym typeface="Arial"/>
              </a:rPr>
              <a:t>Publishing as Prentice Hall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Shape 51"/>
          <p:cNvSpPr txBox="1"/>
          <p:nvPr/>
        </p:nvSpPr>
        <p:spPr>
          <a:xfrm>
            <a:off x="6942650" y="7196650"/>
            <a:ext cx="2259874" cy="296675"/>
          </a:xfrm>
          <a:prstGeom prst="rect">
            <a:avLst/>
          </a:prstGeom>
          <a:noFill/>
          <a:ln>
            <a:noFill/>
          </a:ln>
        </p:spPr>
        <p:txBody>
          <a:bodyPr lIns="38100" tIns="38100" rIns="38100" bIns="38100" anchor="t" anchorCtr="0">
            <a:noAutofit/>
          </a:bodyPr>
          <a:lstStyle/>
          <a:p>
            <a:pPr marL="0" marR="0" lvl="0" indent="0" algn="ctr">
              <a:lnSpc>
                <a:spcPct val="122656"/>
              </a:lnSpc>
              <a:spcBef>
                <a:spcPts val="0"/>
              </a:spcBef>
              <a:spcAft>
                <a:spcPts val="0"/>
              </a:spcAft>
              <a:buNone/>
            </a:pPr>
            <a:r>
              <a:rPr lang="en-US" sz="1777" b="1">
                <a:solidFill>
                  <a:srgbClr val="000000"/>
                </a:solidFill>
                <a:latin typeface="Arial"/>
                <a:ea typeface="Arial"/>
                <a:cs typeface="Arial"/>
                <a:sym typeface="Arial"/>
              </a:rPr>
              <a:t>1- 4</a:t>
            </a:r>
          </a:p>
        </p:txBody>
      </p:sp>
      <p:sp>
        <p:nvSpPr>
          <p:cNvPr id="52" name="Shape 52"/>
          <p:cNvSpPr txBox="1"/>
          <p:nvPr/>
        </p:nvSpPr>
        <p:spPr>
          <a:xfrm>
            <a:off x="84650" y="7112000"/>
            <a:ext cx="5073274" cy="922850"/>
          </a:xfrm>
          <a:prstGeom prst="rect">
            <a:avLst/>
          </a:prstGeom>
          <a:noFill/>
          <a:ln>
            <a:noFill/>
          </a:ln>
        </p:spPr>
        <p:txBody>
          <a:bodyPr lIns="38100" tIns="38100" rIns="38100" bIns="38100" anchor="t" anchorCtr="0">
            <a:noAutofit/>
          </a:bodyPr>
          <a:lstStyle/>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Copyright © 2012 Pearson Education, Inc.  </a:t>
            </a:r>
          </a:p>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Publishing as Prentice Hall</a:t>
            </a:r>
          </a:p>
        </p:txBody>
      </p:sp>
      <p:pic>
        <p:nvPicPr>
          <p:cNvPr id="53" name="Shape 53"/>
          <p:cNvPicPr preferRelativeResize="0"/>
          <p:nvPr/>
        </p:nvPicPr>
        <p:blipFill>
          <a:blip r:embed="rId3">
            <a:alphaModFix/>
          </a:blip>
          <a:stretch>
            <a:fillRect/>
          </a:stretch>
        </p:blipFill>
        <p:spPr>
          <a:xfrm>
            <a:off x="0" y="5831400"/>
            <a:ext cx="1534574" cy="1280574"/>
          </a:xfrm>
          <a:prstGeom prst="rect">
            <a:avLst/>
          </a:prstGeom>
          <a:noFill/>
          <a:ln>
            <a:noFill/>
          </a:ln>
        </p:spPr>
      </p:pic>
      <p:sp>
        <p:nvSpPr>
          <p:cNvPr id="54" name="Shape 54"/>
          <p:cNvSpPr txBox="1">
            <a:spLocks noGrp="1"/>
          </p:cNvSpPr>
          <p:nvPr>
            <p:ph type="title"/>
          </p:nvPr>
        </p:nvSpPr>
        <p:spPr>
          <a:xfrm>
            <a:off x="864300" y="474475"/>
            <a:ext cx="8507575" cy="1243874"/>
          </a:xfrm>
          <a:prstGeom prst="rect">
            <a:avLst/>
          </a:prstGeom>
          <a:noFill/>
          <a:ln>
            <a:noFill/>
          </a:ln>
        </p:spPr>
        <p:txBody>
          <a:bodyPr lIns="38100" tIns="38100" rIns="38100" bIns="38100" anchor="ctr" anchorCtr="0">
            <a:noAutofit/>
          </a:bodyPr>
          <a:lstStyle/>
          <a:p>
            <a:pPr marL="0" marR="0" lvl="0" indent="0" algn="ctr">
              <a:lnSpc>
                <a:spcPct val="120138"/>
              </a:lnSpc>
              <a:spcBef>
                <a:spcPts val="0"/>
              </a:spcBef>
              <a:spcAft>
                <a:spcPts val="0"/>
              </a:spcAft>
              <a:buNone/>
            </a:pPr>
            <a:r>
              <a:rPr lang="en-US" sz="4000" b="1">
                <a:solidFill>
                  <a:srgbClr val="000000"/>
                </a:solidFill>
                <a:latin typeface="Arial"/>
                <a:ea typeface="Arial"/>
                <a:cs typeface="Arial"/>
                <a:sym typeface="Arial"/>
              </a:rPr>
              <a:t>What Is Marketing?</a:t>
            </a:r>
          </a:p>
        </p:txBody>
      </p:sp>
      <p:sp>
        <p:nvSpPr>
          <p:cNvPr id="55" name="Shape 55"/>
          <p:cNvSpPr txBox="1">
            <a:spLocks noGrp="1"/>
          </p:cNvSpPr>
          <p:nvPr>
            <p:ph type="body" idx="1"/>
          </p:nvPr>
        </p:nvSpPr>
        <p:spPr>
          <a:xfrm>
            <a:off x="1118300" y="1490475"/>
            <a:ext cx="7830250" cy="397225"/>
          </a:xfrm>
          <a:prstGeom prst="rect">
            <a:avLst/>
          </a:prstGeom>
          <a:noFill/>
          <a:ln>
            <a:noFill/>
          </a:ln>
        </p:spPr>
        <p:txBody>
          <a:bodyPr lIns="38100" tIns="38100" rIns="38100" bIns="38100" anchor="t" anchorCtr="0">
            <a:noAutofit/>
          </a:bodyPr>
          <a:lstStyle/>
          <a:p>
            <a:pPr marL="0" marR="0" lvl="0" indent="0" algn="ctr">
              <a:lnSpc>
                <a:spcPct val="107812"/>
              </a:lnSpc>
              <a:spcBef>
                <a:spcPts val="0"/>
              </a:spcBef>
              <a:spcAft>
                <a:spcPts val="0"/>
              </a:spcAft>
              <a:buNone/>
            </a:pPr>
            <a:r>
              <a:rPr lang="en-US" sz="2666" b="1">
                <a:solidFill>
                  <a:srgbClr val="04617B"/>
                </a:solidFill>
                <a:latin typeface="Arial"/>
                <a:ea typeface="Arial"/>
                <a:cs typeface="Arial"/>
                <a:sym typeface="Arial"/>
              </a:rPr>
              <a:t>The Marketing Process</a:t>
            </a:r>
          </a:p>
        </p:txBody>
      </p:sp>
      <p:pic>
        <p:nvPicPr>
          <p:cNvPr id="56" name="Shape 56"/>
          <p:cNvPicPr preferRelativeResize="0"/>
          <p:nvPr/>
        </p:nvPicPr>
        <p:blipFill>
          <a:blip r:embed="rId4">
            <a:alphaModFix/>
          </a:blip>
          <a:stretch>
            <a:fillRect/>
          </a:stretch>
        </p:blipFill>
        <p:spPr>
          <a:xfrm>
            <a:off x="338650" y="2487075"/>
            <a:ext cx="9736650" cy="17462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p:nvPr/>
        </p:nvSpPr>
        <p:spPr>
          <a:xfrm>
            <a:off x="6942650" y="7196650"/>
            <a:ext cx="2259874" cy="296675"/>
          </a:xfrm>
          <a:prstGeom prst="rect">
            <a:avLst/>
          </a:prstGeom>
          <a:noFill/>
          <a:ln>
            <a:noFill/>
          </a:ln>
        </p:spPr>
        <p:txBody>
          <a:bodyPr lIns="38100" tIns="38100" rIns="38100" bIns="38100" anchor="t" anchorCtr="0">
            <a:noAutofit/>
          </a:bodyPr>
          <a:lstStyle/>
          <a:p>
            <a:pPr marL="0" marR="0" lvl="0" indent="0" algn="ctr">
              <a:lnSpc>
                <a:spcPct val="122656"/>
              </a:lnSpc>
              <a:spcBef>
                <a:spcPts val="0"/>
              </a:spcBef>
              <a:spcAft>
                <a:spcPts val="0"/>
              </a:spcAft>
              <a:buNone/>
            </a:pPr>
            <a:r>
              <a:rPr lang="en-US" sz="1777" b="1">
                <a:solidFill>
                  <a:srgbClr val="000000"/>
                </a:solidFill>
                <a:latin typeface="Arial"/>
                <a:ea typeface="Arial"/>
                <a:cs typeface="Arial"/>
                <a:sym typeface="Arial"/>
              </a:rPr>
              <a:t>1- 5</a:t>
            </a:r>
          </a:p>
        </p:txBody>
      </p:sp>
      <p:sp>
        <p:nvSpPr>
          <p:cNvPr id="62" name="Shape 62"/>
          <p:cNvSpPr txBox="1"/>
          <p:nvPr/>
        </p:nvSpPr>
        <p:spPr>
          <a:xfrm>
            <a:off x="84650" y="7112000"/>
            <a:ext cx="5073274" cy="922850"/>
          </a:xfrm>
          <a:prstGeom prst="rect">
            <a:avLst/>
          </a:prstGeom>
          <a:noFill/>
          <a:ln>
            <a:noFill/>
          </a:ln>
        </p:spPr>
        <p:txBody>
          <a:bodyPr lIns="38100" tIns="38100" rIns="38100" bIns="38100" anchor="t" anchorCtr="0">
            <a:noAutofit/>
          </a:bodyPr>
          <a:lstStyle/>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Copyright © 2012 Pearson Education, Inc.  </a:t>
            </a:r>
          </a:p>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Publishing as Prentice Hall</a:t>
            </a:r>
          </a:p>
        </p:txBody>
      </p:sp>
      <p:pic>
        <p:nvPicPr>
          <p:cNvPr id="63" name="Shape 63"/>
          <p:cNvPicPr preferRelativeResize="0"/>
          <p:nvPr/>
        </p:nvPicPr>
        <p:blipFill>
          <a:blip r:embed="rId3">
            <a:alphaModFix/>
          </a:blip>
          <a:stretch>
            <a:fillRect/>
          </a:stretch>
        </p:blipFill>
        <p:spPr>
          <a:xfrm>
            <a:off x="0" y="5831400"/>
            <a:ext cx="1534574" cy="1280574"/>
          </a:xfrm>
          <a:prstGeom prst="rect">
            <a:avLst/>
          </a:prstGeom>
          <a:noFill/>
          <a:ln>
            <a:noFill/>
          </a:ln>
        </p:spPr>
      </p:pic>
      <p:sp>
        <p:nvSpPr>
          <p:cNvPr id="64" name="Shape 64"/>
          <p:cNvSpPr txBox="1">
            <a:spLocks noGrp="1"/>
          </p:cNvSpPr>
          <p:nvPr>
            <p:ph type="title"/>
          </p:nvPr>
        </p:nvSpPr>
        <p:spPr>
          <a:xfrm>
            <a:off x="864300" y="305150"/>
            <a:ext cx="8507575" cy="1479783"/>
          </a:xfrm>
          <a:prstGeom prst="rect">
            <a:avLst/>
          </a:prstGeom>
          <a:noFill/>
          <a:ln>
            <a:noFill/>
          </a:ln>
        </p:spPr>
        <p:txBody>
          <a:bodyPr lIns="38100" tIns="38100" rIns="38100" bIns="38100" anchor="ctr" anchorCtr="0">
            <a:noAutofit/>
          </a:bodyPr>
          <a:lstStyle/>
          <a:p>
            <a:pPr marL="0" marR="0" lvl="0" indent="0" algn="ctr">
              <a:lnSpc>
                <a:spcPct val="120138"/>
              </a:lnSpc>
              <a:spcBef>
                <a:spcPts val="0"/>
              </a:spcBef>
              <a:spcAft>
                <a:spcPts val="0"/>
              </a:spcAft>
              <a:buNone/>
            </a:pPr>
            <a:r>
              <a:rPr lang="en-US" sz="4000" b="1">
                <a:solidFill>
                  <a:srgbClr val="000000"/>
                </a:solidFill>
                <a:latin typeface="Arial"/>
                <a:ea typeface="Arial"/>
                <a:cs typeface="Arial"/>
                <a:sym typeface="Arial"/>
              </a:rPr>
              <a:t>Understanding the Marketplace</a:t>
            </a:r>
            <a:br>
              <a:rPr lang="en-US" sz="4000" b="1">
                <a:solidFill>
                  <a:srgbClr val="000000"/>
                </a:solidFill>
                <a:latin typeface="Arial"/>
                <a:ea typeface="Arial"/>
                <a:cs typeface="Arial"/>
                <a:sym typeface="Arial"/>
              </a:rPr>
            </a:br>
            <a:r>
              <a:rPr lang="en-US" sz="4000" b="1">
                <a:solidFill>
                  <a:srgbClr val="000000"/>
                </a:solidFill>
                <a:latin typeface="Arial"/>
                <a:ea typeface="Arial"/>
                <a:cs typeface="Arial"/>
                <a:sym typeface="Arial"/>
              </a:rPr>
              <a:t>and Customer Needs</a:t>
            </a:r>
          </a:p>
        </p:txBody>
      </p:sp>
      <p:pic>
        <p:nvPicPr>
          <p:cNvPr id="65" name="Shape 65"/>
          <p:cNvPicPr preferRelativeResize="0"/>
          <p:nvPr/>
        </p:nvPicPr>
        <p:blipFill>
          <a:blip r:embed="rId4">
            <a:alphaModFix/>
          </a:blip>
          <a:stretch>
            <a:fillRect/>
          </a:stretch>
        </p:blipFill>
        <p:spPr>
          <a:xfrm>
            <a:off x="1502825" y="2275400"/>
            <a:ext cx="8657150" cy="4603750"/>
          </a:xfrm>
          <a:prstGeom prst="rect">
            <a:avLst/>
          </a:prstGeom>
          <a:noFill/>
          <a:ln>
            <a:noFill/>
          </a:ln>
        </p:spPr>
      </p:pic>
      <p:sp>
        <p:nvSpPr>
          <p:cNvPr id="66" name="Shape 66"/>
          <p:cNvSpPr txBox="1">
            <a:spLocks noGrp="1"/>
          </p:cNvSpPr>
          <p:nvPr>
            <p:ph type="body" idx="1"/>
          </p:nvPr>
        </p:nvSpPr>
        <p:spPr>
          <a:xfrm>
            <a:off x="1118300" y="1744475"/>
            <a:ext cx="7830250" cy="397225"/>
          </a:xfrm>
          <a:prstGeom prst="rect">
            <a:avLst/>
          </a:prstGeom>
          <a:noFill/>
          <a:ln>
            <a:noFill/>
          </a:ln>
        </p:spPr>
        <p:txBody>
          <a:bodyPr lIns="38100" tIns="38100" rIns="38100" bIns="38100" anchor="t" anchorCtr="0">
            <a:noAutofit/>
          </a:bodyPr>
          <a:lstStyle/>
          <a:p>
            <a:pPr marL="0" marR="0" lvl="0" indent="0" algn="ctr">
              <a:lnSpc>
                <a:spcPct val="100000"/>
              </a:lnSpc>
              <a:spcBef>
                <a:spcPts val="0"/>
              </a:spcBef>
              <a:spcAft>
                <a:spcPts val="0"/>
              </a:spcAft>
              <a:buNone/>
            </a:pPr>
            <a:r>
              <a:rPr lang="en-US" sz="2444" b="1">
                <a:solidFill>
                  <a:srgbClr val="04617B"/>
                </a:solidFill>
                <a:latin typeface="Arial"/>
                <a:ea typeface="Arial"/>
                <a:cs typeface="Arial"/>
                <a:sym typeface="Arial"/>
              </a:rPr>
              <a:t>Customer Needs, Wants, and Demands</a:t>
            </a:r>
          </a:p>
          <a:p>
            <a:pPr marL="0" marR="0" lvl="0" indent="0" algn="ctr">
              <a:lnSpc>
                <a:spcPct val="100000"/>
              </a:lnSpc>
              <a:spcBef>
                <a:spcPts val="438"/>
              </a:spcBef>
              <a:spcAft>
                <a:spcPts val="0"/>
              </a:spcAft>
              <a:buNone/>
            </a:pPr>
            <a:endParaRPr sz="2444" b="1">
              <a:solidFill>
                <a:srgbClr val="04617B"/>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p:nvPr/>
        </p:nvSpPr>
        <p:spPr>
          <a:xfrm>
            <a:off x="6942650" y="7196650"/>
            <a:ext cx="2259874" cy="296675"/>
          </a:xfrm>
          <a:prstGeom prst="rect">
            <a:avLst/>
          </a:prstGeom>
          <a:noFill/>
          <a:ln>
            <a:noFill/>
          </a:ln>
        </p:spPr>
        <p:txBody>
          <a:bodyPr lIns="38100" tIns="38100" rIns="38100" bIns="38100" anchor="t" anchorCtr="0">
            <a:noAutofit/>
          </a:bodyPr>
          <a:lstStyle/>
          <a:p>
            <a:pPr marL="0" marR="0" lvl="0" indent="0" algn="ctr">
              <a:lnSpc>
                <a:spcPct val="122656"/>
              </a:lnSpc>
              <a:spcBef>
                <a:spcPts val="0"/>
              </a:spcBef>
              <a:spcAft>
                <a:spcPts val="0"/>
              </a:spcAft>
              <a:buNone/>
            </a:pPr>
            <a:r>
              <a:rPr lang="en-US" sz="1777" b="1">
                <a:solidFill>
                  <a:srgbClr val="000000"/>
                </a:solidFill>
                <a:latin typeface="Arial"/>
                <a:ea typeface="Arial"/>
                <a:cs typeface="Arial"/>
                <a:sym typeface="Arial"/>
              </a:rPr>
              <a:t>1- 6</a:t>
            </a:r>
          </a:p>
        </p:txBody>
      </p:sp>
      <p:sp>
        <p:nvSpPr>
          <p:cNvPr id="72" name="Shape 72"/>
          <p:cNvSpPr txBox="1"/>
          <p:nvPr/>
        </p:nvSpPr>
        <p:spPr>
          <a:xfrm>
            <a:off x="84650" y="7112000"/>
            <a:ext cx="5073274" cy="922850"/>
          </a:xfrm>
          <a:prstGeom prst="rect">
            <a:avLst/>
          </a:prstGeom>
          <a:noFill/>
          <a:ln>
            <a:noFill/>
          </a:ln>
        </p:spPr>
        <p:txBody>
          <a:bodyPr lIns="38100" tIns="38100" rIns="38100" bIns="38100" anchor="t" anchorCtr="0">
            <a:noAutofit/>
          </a:bodyPr>
          <a:lstStyle/>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Copyright © 2012 Pearson Education, Inc.  </a:t>
            </a:r>
          </a:p>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Publishing as Prentice Hall</a:t>
            </a:r>
          </a:p>
        </p:txBody>
      </p:sp>
      <p:pic>
        <p:nvPicPr>
          <p:cNvPr id="73" name="Shape 73"/>
          <p:cNvPicPr preferRelativeResize="0"/>
          <p:nvPr/>
        </p:nvPicPr>
        <p:blipFill>
          <a:blip r:embed="rId3">
            <a:alphaModFix/>
          </a:blip>
          <a:stretch>
            <a:fillRect/>
          </a:stretch>
        </p:blipFill>
        <p:spPr>
          <a:xfrm>
            <a:off x="0" y="5831400"/>
            <a:ext cx="1534574" cy="1280574"/>
          </a:xfrm>
          <a:prstGeom prst="rect">
            <a:avLst/>
          </a:prstGeom>
          <a:noFill/>
          <a:ln>
            <a:noFill/>
          </a:ln>
        </p:spPr>
      </p:pic>
      <p:sp>
        <p:nvSpPr>
          <p:cNvPr id="74" name="Shape 74"/>
          <p:cNvSpPr txBox="1">
            <a:spLocks noGrp="1"/>
          </p:cNvSpPr>
          <p:nvPr>
            <p:ph type="title"/>
          </p:nvPr>
        </p:nvSpPr>
        <p:spPr>
          <a:xfrm>
            <a:off x="864300" y="305150"/>
            <a:ext cx="8507575" cy="1479783"/>
          </a:xfrm>
          <a:prstGeom prst="rect">
            <a:avLst/>
          </a:prstGeom>
          <a:noFill/>
          <a:ln>
            <a:noFill/>
          </a:ln>
        </p:spPr>
        <p:txBody>
          <a:bodyPr lIns="38100" tIns="38100" rIns="38100" bIns="38100" anchor="ctr" anchorCtr="0">
            <a:noAutofit/>
          </a:bodyPr>
          <a:lstStyle/>
          <a:p>
            <a:pPr marL="0" marR="0" lvl="0" indent="0" algn="ctr">
              <a:lnSpc>
                <a:spcPct val="120138"/>
              </a:lnSpc>
              <a:spcBef>
                <a:spcPts val="0"/>
              </a:spcBef>
              <a:spcAft>
                <a:spcPts val="0"/>
              </a:spcAft>
              <a:buNone/>
            </a:pPr>
            <a:r>
              <a:rPr lang="en-US" sz="4000" b="1">
                <a:solidFill>
                  <a:srgbClr val="000000"/>
                </a:solidFill>
                <a:latin typeface="Arial"/>
                <a:ea typeface="Arial"/>
                <a:cs typeface="Arial"/>
                <a:sym typeface="Arial"/>
              </a:rPr>
              <a:t>Understanding the Marketplace</a:t>
            </a:r>
            <a:br>
              <a:rPr lang="en-US" sz="4000" b="1">
                <a:solidFill>
                  <a:srgbClr val="000000"/>
                </a:solidFill>
                <a:latin typeface="Arial"/>
                <a:ea typeface="Arial"/>
                <a:cs typeface="Arial"/>
                <a:sym typeface="Arial"/>
              </a:rPr>
            </a:br>
            <a:r>
              <a:rPr lang="en-US" sz="4000" b="1">
                <a:solidFill>
                  <a:srgbClr val="000000"/>
                </a:solidFill>
                <a:latin typeface="Arial"/>
                <a:ea typeface="Arial"/>
                <a:cs typeface="Arial"/>
                <a:sym typeface="Arial"/>
              </a:rPr>
              <a:t>and Customer Needs</a:t>
            </a:r>
          </a:p>
        </p:txBody>
      </p:sp>
      <p:sp>
        <p:nvSpPr>
          <p:cNvPr id="75" name="Shape 75"/>
          <p:cNvSpPr txBox="1"/>
          <p:nvPr/>
        </p:nvSpPr>
        <p:spPr>
          <a:xfrm>
            <a:off x="610300" y="2252475"/>
            <a:ext cx="4362449" cy="4364200"/>
          </a:xfrm>
          <a:prstGeom prst="rect">
            <a:avLst/>
          </a:prstGeom>
          <a:noFill/>
          <a:ln>
            <a:noFill/>
          </a:ln>
        </p:spPr>
        <p:txBody>
          <a:bodyPr lIns="38100" tIns="38100" rIns="38100" bIns="38100" anchor="t" anchorCtr="0">
            <a:noAutofit/>
          </a:bodyPr>
          <a:lstStyle/>
          <a:p>
            <a:pPr marL="381000" marR="0" lvl="0" indent="-227188" algn="l">
              <a:lnSpc>
                <a:spcPct val="100000"/>
              </a:lnSpc>
              <a:spcBef>
                <a:spcPts val="0"/>
              </a:spcBef>
              <a:spcAft>
                <a:spcPts val="0"/>
              </a:spcAft>
              <a:buClr>
                <a:srgbClr val="000000"/>
              </a:buClr>
              <a:buSzPct val="99206"/>
              <a:buFont typeface="Arial"/>
              <a:buChar char="●"/>
            </a:pPr>
            <a:r>
              <a:rPr lang="en-US" sz="2777" b="1">
                <a:solidFill>
                  <a:srgbClr val="000000"/>
                </a:solidFill>
                <a:latin typeface="Arial"/>
                <a:ea typeface="Arial"/>
                <a:cs typeface="Arial"/>
                <a:sym typeface="Arial"/>
              </a:rPr>
              <a:t>Market offerings </a:t>
            </a:r>
            <a:r>
              <a:rPr lang="en-US" sz="2777">
                <a:solidFill>
                  <a:srgbClr val="000000"/>
                </a:solidFill>
                <a:latin typeface="Arial"/>
                <a:ea typeface="Arial"/>
                <a:cs typeface="Arial"/>
                <a:sym typeface="Arial"/>
              </a:rPr>
              <a:t>are some combination of products, services, information, or experiences offered to a market to satisfy a need or want</a:t>
            </a:r>
          </a:p>
          <a:p>
            <a:pPr marL="381000" marR="0" lvl="0" indent="-227188" algn="l">
              <a:lnSpc>
                <a:spcPct val="100000"/>
              </a:lnSpc>
              <a:spcBef>
                <a:spcPts val="500"/>
              </a:spcBef>
              <a:spcAft>
                <a:spcPts val="0"/>
              </a:spcAft>
              <a:buClr>
                <a:srgbClr val="000000"/>
              </a:buClr>
              <a:buSzPct val="99206"/>
              <a:buFont typeface="Arial"/>
              <a:buChar char="●"/>
            </a:pPr>
            <a:r>
              <a:rPr lang="en-US" sz="2777" b="1">
                <a:solidFill>
                  <a:srgbClr val="000000"/>
                </a:solidFill>
                <a:latin typeface="Arial"/>
                <a:ea typeface="Arial"/>
                <a:cs typeface="Arial"/>
                <a:sym typeface="Arial"/>
              </a:rPr>
              <a:t>Marketing myopia </a:t>
            </a:r>
            <a:r>
              <a:rPr lang="en-US" sz="2777">
                <a:solidFill>
                  <a:srgbClr val="000000"/>
                </a:solidFill>
                <a:latin typeface="Arial"/>
                <a:ea typeface="Arial"/>
                <a:cs typeface="Arial"/>
                <a:sym typeface="Arial"/>
              </a:rPr>
              <a:t>is focusing only on existing wants and losing sight of underlying consumer needs</a:t>
            </a:r>
          </a:p>
          <a:p>
            <a:pPr marL="0" marR="0" lvl="0" indent="0" algn="l">
              <a:lnSpc>
                <a:spcPct val="100000"/>
              </a:lnSpc>
              <a:spcBef>
                <a:spcPts val="500"/>
              </a:spcBef>
              <a:spcAft>
                <a:spcPts val="0"/>
              </a:spcAft>
              <a:buNone/>
            </a:pPr>
            <a:endParaRPr sz="2777">
              <a:solidFill>
                <a:srgbClr val="000000"/>
              </a:solidFill>
              <a:latin typeface="Arial"/>
              <a:ea typeface="Arial"/>
              <a:cs typeface="Arial"/>
              <a:sym typeface="Arial"/>
            </a:endParaRPr>
          </a:p>
        </p:txBody>
      </p:sp>
      <p:pic>
        <p:nvPicPr>
          <p:cNvPr id="76" name="Shape 76"/>
          <p:cNvPicPr preferRelativeResize="0"/>
          <p:nvPr/>
        </p:nvPicPr>
        <p:blipFill>
          <a:blip r:embed="rId4">
            <a:alphaModFix/>
          </a:blip>
          <a:stretch>
            <a:fillRect/>
          </a:stretch>
        </p:blipFill>
        <p:spPr>
          <a:xfrm>
            <a:off x="5418650" y="1608650"/>
            <a:ext cx="3735900" cy="5334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p:nvPr/>
        </p:nvSpPr>
        <p:spPr>
          <a:xfrm>
            <a:off x="6942650" y="7196650"/>
            <a:ext cx="2259874" cy="296675"/>
          </a:xfrm>
          <a:prstGeom prst="rect">
            <a:avLst/>
          </a:prstGeom>
          <a:noFill/>
          <a:ln>
            <a:noFill/>
          </a:ln>
        </p:spPr>
        <p:txBody>
          <a:bodyPr lIns="38100" tIns="38100" rIns="38100" bIns="38100" anchor="t" anchorCtr="0">
            <a:noAutofit/>
          </a:bodyPr>
          <a:lstStyle/>
          <a:p>
            <a:pPr marL="0" marR="0" lvl="0" indent="0" algn="ctr">
              <a:lnSpc>
                <a:spcPct val="122656"/>
              </a:lnSpc>
              <a:spcBef>
                <a:spcPts val="0"/>
              </a:spcBef>
              <a:spcAft>
                <a:spcPts val="0"/>
              </a:spcAft>
              <a:buNone/>
            </a:pPr>
            <a:r>
              <a:rPr lang="en-US" sz="1777" b="1">
                <a:solidFill>
                  <a:srgbClr val="000000"/>
                </a:solidFill>
                <a:latin typeface="Arial"/>
                <a:ea typeface="Arial"/>
                <a:cs typeface="Arial"/>
                <a:sym typeface="Arial"/>
              </a:rPr>
              <a:t>1- 7</a:t>
            </a:r>
          </a:p>
        </p:txBody>
      </p:sp>
      <p:sp>
        <p:nvSpPr>
          <p:cNvPr id="82" name="Shape 82"/>
          <p:cNvSpPr txBox="1"/>
          <p:nvPr/>
        </p:nvSpPr>
        <p:spPr>
          <a:xfrm>
            <a:off x="84650" y="7112000"/>
            <a:ext cx="5073274" cy="922850"/>
          </a:xfrm>
          <a:prstGeom prst="rect">
            <a:avLst/>
          </a:prstGeom>
          <a:noFill/>
          <a:ln>
            <a:noFill/>
          </a:ln>
        </p:spPr>
        <p:txBody>
          <a:bodyPr lIns="38100" tIns="38100" rIns="38100" bIns="38100" anchor="t" anchorCtr="0">
            <a:noAutofit/>
          </a:bodyPr>
          <a:lstStyle/>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Copyright © 2012 Pearson Education, Inc.  </a:t>
            </a:r>
          </a:p>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Publishing as Prentice Hall</a:t>
            </a:r>
          </a:p>
        </p:txBody>
      </p:sp>
      <p:pic>
        <p:nvPicPr>
          <p:cNvPr id="83" name="Shape 83"/>
          <p:cNvPicPr preferRelativeResize="0"/>
          <p:nvPr/>
        </p:nvPicPr>
        <p:blipFill>
          <a:blip r:embed="rId3">
            <a:alphaModFix/>
          </a:blip>
          <a:stretch>
            <a:fillRect/>
          </a:stretch>
        </p:blipFill>
        <p:spPr>
          <a:xfrm>
            <a:off x="0" y="5831400"/>
            <a:ext cx="1534574" cy="1280574"/>
          </a:xfrm>
          <a:prstGeom prst="rect">
            <a:avLst/>
          </a:prstGeom>
          <a:noFill/>
          <a:ln>
            <a:noFill/>
          </a:ln>
        </p:spPr>
      </p:pic>
      <p:sp>
        <p:nvSpPr>
          <p:cNvPr id="84" name="Shape 84"/>
          <p:cNvSpPr txBox="1">
            <a:spLocks noGrp="1"/>
          </p:cNvSpPr>
          <p:nvPr>
            <p:ph type="title"/>
          </p:nvPr>
        </p:nvSpPr>
        <p:spPr>
          <a:xfrm>
            <a:off x="864300" y="389800"/>
            <a:ext cx="8507575" cy="1479783"/>
          </a:xfrm>
          <a:prstGeom prst="rect">
            <a:avLst/>
          </a:prstGeom>
          <a:noFill/>
          <a:ln>
            <a:noFill/>
          </a:ln>
        </p:spPr>
        <p:txBody>
          <a:bodyPr lIns="38100" tIns="38100" rIns="38100" bIns="38100" anchor="ctr" anchorCtr="0">
            <a:noAutofit/>
          </a:bodyPr>
          <a:lstStyle/>
          <a:p>
            <a:pPr marL="0" marR="0" lvl="0" indent="0" algn="ctr">
              <a:lnSpc>
                <a:spcPct val="120138"/>
              </a:lnSpc>
              <a:spcBef>
                <a:spcPts val="0"/>
              </a:spcBef>
              <a:spcAft>
                <a:spcPts val="0"/>
              </a:spcAft>
              <a:buNone/>
            </a:pPr>
            <a:r>
              <a:rPr lang="en-US" sz="4000" b="1">
                <a:solidFill>
                  <a:srgbClr val="000000"/>
                </a:solidFill>
                <a:latin typeface="Arial"/>
                <a:ea typeface="Arial"/>
                <a:cs typeface="Arial"/>
                <a:sym typeface="Arial"/>
              </a:rPr>
              <a:t>Understanding the Marketplace</a:t>
            </a:r>
            <a:br>
              <a:rPr lang="en-US" sz="4000" b="1">
                <a:solidFill>
                  <a:srgbClr val="000000"/>
                </a:solidFill>
                <a:latin typeface="Arial"/>
                <a:ea typeface="Arial"/>
                <a:cs typeface="Arial"/>
                <a:sym typeface="Arial"/>
              </a:rPr>
            </a:br>
            <a:r>
              <a:rPr lang="en-US" sz="4000" b="1">
                <a:solidFill>
                  <a:srgbClr val="000000"/>
                </a:solidFill>
                <a:latin typeface="Arial"/>
                <a:ea typeface="Arial"/>
                <a:cs typeface="Arial"/>
                <a:sym typeface="Arial"/>
              </a:rPr>
              <a:t>and Customer Needs</a:t>
            </a:r>
          </a:p>
        </p:txBody>
      </p:sp>
      <p:sp>
        <p:nvSpPr>
          <p:cNvPr id="85" name="Shape 85"/>
          <p:cNvSpPr txBox="1">
            <a:spLocks noGrp="1"/>
          </p:cNvSpPr>
          <p:nvPr>
            <p:ph type="body" idx="1"/>
          </p:nvPr>
        </p:nvSpPr>
        <p:spPr>
          <a:xfrm>
            <a:off x="1118300" y="1659800"/>
            <a:ext cx="7830250" cy="397225"/>
          </a:xfrm>
          <a:prstGeom prst="rect">
            <a:avLst/>
          </a:prstGeom>
          <a:noFill/>
          <a:ln>
            <a:noFill/>
          </a:ln>
        </p:spPr>
        <p:txBody>
          <a:bodyPr lIns="38100" tIns="38100" rIns="38100" bIns="38100" anchor="t" anchorCtr="0">
            <a:noAutofit/>
          </a:bodyPr>
          <a:lstStyle/>
          <a:p>
            <a:pPr marL="0" marR="0" lvl="0" indent="0" algn="ctr">
              <a:lnSpc>
                <a:spcPct val="120089"/>
              </a:lnSpc>
              <a:spcBef>
                <a:spcPts val="0"/>
              </a:spcBef>
              <a:spcAft>
                <a:spcPts val="0"/>
              </a:spcAft>
              <a:buNone/>
            </a:pPr>
            <a:r>
              <a:rPr lang="en-US" sz="3111" b="1">
                <a:solidFill>
                  <a:srgbClr val="04617B"/>
                </a:solidFill>
                <a:latin typeface="Arial"/>
                <a:ea typeface="Arial"/>
                <a:cs typeface="Arial"/>
                <a:sym typeface="Arial"/>
              </a:rPr>
              <a:t>Customer Value and Satisfaction</a:t>
            </a:r>
          </a:p>
          <a:p>
            <a:pPr marL="0" marR="0" lvl="0" indent="0" algn="ctr">
              <a:lnSpc>
                <a:spcPct val="120089"/>
              </a:lnSpc>
              <a:spcBef>
                <a:spcPts val="0"/>
              </a:spcBef>
              <a:spcAft>
                <a:spcPts val="0"/>
              </a:spcAft>
              <a:buNone/>
            </a:pPr>
            <a:r>
              <a:rPr lang="en-US" sz="3111" b="1">
                <a:solidFill>
                  <a:srgbClr val="04617B"/>
                </a:solidFill>
                <a:latin typeface="Arial"/>
                <a:ea typeface="Arial"/>
                <a:cs typeface="Arial"/>
                <a:sym typeface="Arial"/>
              </a:rPr>
              <a:t>Expectations</a:t>
            </a:r>
          </a:p>
          <a:p>
            <a:pPr marL="0" marR="0" lvl="0" indent="0" algn="ctr">
              <a:lnSpc>
                <a:spcPct val="120089"/>
              </a:lnSpc>
              <a:spcBef>
                <a:spcPts val="563"/>
              </a:spcBef>
              <a:spcAft>
                <a:spcPts val="0"/>
              </a:spcAft>
              <a:buNone/>
            </a:pPr>
            <a:endParaRPr sz="3111" b="1">
              <a:solidFill>
                <a:srgbClr val="04617B"/>
              </a:solidFill>
              <a:latin typeface="Arial"/>
              <a:ea typeface="Arial"/>
              <a:cs typeface="Arial"/>
              <a:sym typeface="Arial"/>
            </a:endParaRPr>
          </a:p>
        </p:txBody>
      </p:sp>
      <p:pic>
        <p:nvPicPr>
          <p:cNvPr id="86" name="Shape 86"/>
          <p:cNvPicPr preferRelativeResize="0"/>
          <p:nvPr/>
        </p:nvPicPr>
        <p:blipFill>
          <a:blip r:embed="rId4">
            <a:alphaModFix/>
          </a:blip>
          <a:stretch>
            <a:fillRect/>
          </a:stretch>
        </p:blipFill>
        <p:spPr>
          <a:xfrm>
            <a:off x="0" y="3005650"/>
            <a:ext cx="7874000" cy="35665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p:nvPr/>
        </p:nvSpPr>
        <p:spPr>
          <a:xfrm>
            <a:off x="6942650" y="7196650"/>
            <a:ext cx="2259874" cy="296675"/>
          </a:xfrm>
          <a:prstGeom prst="rect">
            <a:avLst/>
          </a:prstGeom>
          <a:noFill/>
          <a:ln>
            <a:noFill/>
          </a:ln>
        </p:spPr>
        <p:txBody>
          <a:bodyPr lIns="38100" tIns="38100" rIns="38100" bIns="38100" anchor="t" anchorCtr="0">
            <a:noAutofit/>
          </a:bodyPr>
          <a:lstStyle/>
          <a:p>
            <a:pPr marL="0" marR="0" lvl="0" indent="0" algn="ctr">
              <a:lnSpc>
                <a:spcPct val="122656"/>
              </a:lnSpc>
              <a:spcBef>
                <a:spcPts val="0"/>
              </a:spcBef>
              <a:spcAft>
                <a:spcPts val="0"/>
              </a:spcAft>
              <a:buNone/>
            </a:pPr>
            <a:r>
              <a:rPr lang="en-US" sz="1777" b="1">
                <a:solidFill>
                  <a:srgbClr val="000000"/>
                </a:solidFill>
                <a:latin typeface="Arial"/>
                <a:ea typeface="Arial"/>
                <a:cs typeface="Arial"/>
                <a:sym typeface="Arial"/>
              </a:rPr>
              <a:t>1- 8</a:t>
            </a:r>
          </a:p>
        </p:txBody>
      </p:sp>
      <p:sp>
        <p:nvSpPr>
          <p:cNvPr id="92" name="Shape 92"/>
          <p:cNvSpPr txBox="1"/>
          <p:nvPr/>
        </p:nvSpPr>
        <p:spPr>
          <a:xfrm>
            <a:off x="84650" y="7112000"/>
            <a:ext cx="5073274" cy="922850"/>
          </a:xfrm>
          <a:prstGeom prst="rect">
            <a:avLst/>
          </a:prstGeom>
          <a:noFill/>
          <a:ln>
            <a:noFill/>
          </a:ln>
        </p:spPr>
        <p:txBody>
          <a:bodyPr lIns="38100" tIns="38100" rIns="38100" bIns="38100" anchor="t" anchorCtr="0">
            <a:noAutofit/>
          </a:bodyPr>
          <a:lstStyle/>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Copyright © 2012 Pearson Education, Inc.  </a:t>
            </a:r>
          </a:p>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Publishing as Prentice Hall</a:t>
            </a:r>
          </a:p>
        </p:txBody>
      </p:sp>
      <p:pic>
        <p:nvPicPr>
          <p:cNvPr id="93" name="Shape 93"/>
          <p:cNvPicPr preferRelativeResize="0"/>
          <p:nvPr/>
        </p:nvPicPr>
        <p:blipFill>
          <a:blip r:embed="rId3">
            <a:alphaModFix/>
          </a:blip>
          <a:stretch>
            <a:fillRect/>
          </a:stretch>
        </p:blipFill>
        <p:spPr>
          <a:xfrm>
            <a:off x="0" y="5831400"/>
            <a:ext cx="1534574" cy="1280574"/>
          </a:xfrm>
          <a:prstGeom prst="rect">
            <a:avLst/>
          </a:prstGeom>
          <a:noFill/>
          <a:ln>
            <a:noFill/>
          </a:ln>
        </p:spPr>
      </p:pic>
      <p:sp>
        <p:nvSpPr>
          <p:cNvPr id="94" name="Shape 94"/>
          <p:cNvSpPr txBox="1"/>
          <p:nvPr/>
        </p:nvSpPr>
        <p:spPr>
          <a:xfrm>
            <a:off x="864300" y="2252475"/>
            <a:ext cx="8507575" cy="4545875"/>
          </a:xfrm>
          <a:prstGeom prst="rect">
            <a:avLst/>
          </a:prstGeom>
          <a:noFill/>
          <a:ln>
            <a:noFill/>
          </a:ln>
        </p:spPr>
        <p:txBody>
          <a:bodyPr lIns="38100" tIns="38100" rIns="38100" bIns="38100" anchor="t" anchorCtr="0">
            <a:noAutofit/>
          </a:bodyPr>
          <a:lstStyle/>
          <a:p>
            <a:pPr marL="0" marR="0" lvl="0" indent="0" algn="l">
              <a:lnSpc>
                <a:spcPct val="120138"/>
              </a:lnSpc>
              <a:spcBef>
                <a:spcPts val="0"/>
              </a:spcBef>
              <a:spcAft>
                <a:spcPts val="0"/>
              </a:spcAft>
              <a:buNone/>
            </a:pPr>
            <a:r>
              <a:rPr lang="en-US" sz="4000" b="1">
                <a:solidFill>
                  <a:srgbClr val="000000"/>
                </a:solidFill>
                <a:latin typeface="Arial"/>
                <a:ea typeface="Arial"/>
                <a:cs typeface="Arial"/>
                <a:sym typeface="Arial"/>
              </a:rPr>
              <a:t>Exchange</a:t>
            </a:r>
            <a:r>
              <a:rPr lang="en-US" sz="3555">
                <a:solidFill>
                  <a:srgbClr val="000000"/>
                </a:solidFill>
                <a:latin typeface="Arial"/>
                <a:ea typeface="Arial"/>
                <a:cs typeface="Arial"/>
                <a:sym typeface="Arial"/>
              </a:rPr>
              <a:t> is the act of obtaining a desired object from someone by offering something in return</a:t>
            </a:r>
          </a:p>
          <a:p>
            <a:pPr marL="0" marR="0" lvl="0" indent="0" algn="l">
              <a:lnSpc>
                <a:spcPct val="119921"/>
              </a:lnSpc>
              <a:spcBef>
                <a:spcPts val="635"/>
              </a:spcBef>
              <a:spcAft>
                <a:spcPts val="0"/>
              </a:spcAft>
              <a:buNone/>
            </a:pPr>
            <a:endParaRPr sz="3555">
              <a:solidFill>
                <a:srgbClr val="000000"/>
              </a:solidFill>
              <a:latin typeface="Arial"/>
              <a:ea typeface="Arial"/>
              <a:cs typeface="Arial"/>
              <a:sym typeface="Arial"/>
            </a:endParaRPr>
          </a:p>
        </p:txBody>
      </p:sp>
      <p:sp>
        <p:nvSpPr>
          <p:cNvPr id="95" name="Shape 95"/>
          <p:cNvSpPr txBox="1">
            <a:spLocks noGrp="1"/>
          </p:cNvSpPr>
          <p:nvPr>
            <p:ph type="title"/>
          </p:nvPr>
        </p:nvSpPr>
        <p:spPr>
          <a:xfrm>
            <a:off x="864300" y="728475"/>
            <a:ext cx="8507575" cy="1479783"/>
          </a:xfrm>
          <a:prstGeom prst="rect">
            <a:avLst/>
          </a:prstGeom>
          <a:noFill/>
          <a:ln>
            <a:noFill/>
          </a:ln>
        </p:spPr>
        <p:txBody>
          <a:bodyPr lIns="38100" tIns="38100" rIns="38100" bIns="38100" anchor="ctr" anchorCtr="0">
            <a:noAutofit/>
          </a:bodyPr>
          <a:lstStyle/>
          <a:p>
            <a:pPr marL="0" marR="0" lvl="0" indent="0" algn="ctr">
              <a:lnSpc>
                <a:spcPct val="120138"/>
              </a:lnSpc>
              <a:spcBef>
                <a:spcPts val="0"/>
              </a:spcBef>
              <a:spcAft>
                <a:spcPts val="0"/>
              </a:spcAft>
              <a:buNone/>
            </a:pPr>
            <a:r>
              <a:rPr lang="en-US" sz="4000" b="1">
                <a:solidFill>
                  <a:srgbClr val="000000"/>
                </a:solidFill>
                <a:latin typeface="Arial"/>
                <a:ea typeface="Arial"/>
                <a:cs typeface="Arial"/>
                <a:sym typeface="Arial"/>
              </a:rPr>
              <a:t>Understanding the Marketplace</a:t>
            </a:r>
            <a:br>
              <a:rPr lang="en-US" sz="4000" b="1">
                <a:solidFill>
                  <a:srgbClr val="000000"/>
                </a:solidFill>
                <a:latin typeface="Arial"/>
                <a:ea typeface="Arial"/>
                <a:cs typeface="Arial"/>
                <a:sym typeface="Arial"/>
              </a:rPr>
            </a:br>
            <a:r>
              <a:rPr lang="en-US" sz="4000" b="1">
                <a:solidFill>
                  <a:srgbClr val="000000"/>
                </a:solidFill>
                <a:latin typeface="Arial"/>
                <a:ea typeface="Arial"/>
                <a:cs typeface="Arial"/>
                <a:sym typeface="Arial"/>
              </a:rPr>
              <a:t>and Customer Needs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p:nvPr/>
        </p:nvSpPr>
        <p:spPr>
          <a:xfrm>
            <a:off x="6942650" y="7196650"/>
            <a:ext cx="2259874" cy="296675"/>
          </a:xfrm>
          <a:prstGeom prst="rect">
            <a:avLst/>
          </a:prstGeom>
          <a:noFill/>
          <a:ln>
            <a:noFill/>
          </a:ln>
        </p:spPr>
        <p:txBody>
          <a:bodyPr lIns="38100" tIns="38100" rIns="38100" bIns="38100" anchor="t" anchorCtr="0">
            <a:noAutofit/>
          </a:bodyPr>
          <a:lstStyle/>
          <a:p>
            <a:pPr marL="0" marR="0" lvl="0" indent="0" algn="ctr">
              <a:lnSpc>
                <a:spcPct val="122656"/>
              </a:lnSpc>
              <a:spcBef>
                <a:spcPts val="0"/>
              </a:spcBef>
              <a:spcAft>
                <a:spcPts val="0"/>
              </a:spcAft>
              <a:buNone/>
            </a:pPr>
            <a:r>
              <a:rPr lang="en-US" sz="1777" b="1">
                <a:solidFill>
                  <a:srgbClr val="000000"/>
                </a:solidFill>
                <a:latin typeface="Arial"/>
                <a:ea typeface="Arial"/>
                <a:cs typeface="Arial"/>
                <a:sym typeface="Arial"/>
              </a:rPr>
              <a:t>1- 9</a:t>
            </a:r>
          </a:p>
        </p:txBody>
      </p:sp>
      <p:sp>
        <p:nvSpPr>
          <p:cNvPr id="101" name="Shape 101"/>
          <p:cNvSpPr txBox="1"/>
          <p:nvPr/>
        </p:nvSpPr>
        <p:spPr>
          <a:xfrm>
            <a:off x="84650" y="7112000"/>
            <a:ext cx="5073274" cy="922850"/>
          </a:xfrm>
          <a:prstGeom prst="rect">
            <a:avLst/>
          </a:prstGeom>
          <a:noFill/>
          <a:ln>
            <a:noFill/>
          </a:ln>
        </p:spPr>
        <p:txBody>
          <a:bodyPr lIns="38100" tIns="38100" rIns="38100" bIns="38100" anchor="t" anchorCtr="0">
            <a:noAutofit/>
          </a:bodyPr>
          <a:lstStyle/>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Copyright © 2012 Pearson Education, Inc.  </a:t>
            </a:r>
          </a:p>
          <a:p>
            <a:pPr marL="0" marR="0" lvl="0" indent="0" algn="l">
              <a:lnSpc>
                <a:spcPct val="122321"/>
              </a:lnSpc>
              <a:spcBef>
                <a:spcPts val="0"/>
              </a:spcBef>
              <a:spcAft>
                <a:spcPts val="0"/>
              </a:spcAft>
              <a:buNone/>
            </a:pPr>
            <a:r>
              <a:rPr lang="en-US" sz="1555" b="1">
                <a:solidFill>
                  <a:srgbClr val="A6A6A6"/>
                </a:solidFill>
                <a:latin typeface="Arial"/>
                <a:ea typeface="Arial"/>
                <a:cs typeface="Arial"/>
                <a:sym typeface="Arial"/>
              </a:rPr>
              <a:t>Publishing as Prentice Hall</a:t>
            </a:r>
          </a:p>
        </p:txBody>
      </p:sp>
      <p:pic>
        <p:nvPicPr>
          <p:cNvPr id="102" name="Shape 102"/>
          <p:cNvPicPr preferRelativeResize="0"/>
          <p:nvPr/>
        </p:nvPicPr>
        <p:blipFill>
          <a:blip r:embed="rId3">
            <a:alphaModFix/>
          </a:blip>
          <a:stretch>
            <a:fillRect/>
          </a:stretch>
        </p:blipFill>
        <p:spPr>
          <a:xfrm>
            <a:off x="0" y="5831400"/>
            <a:ext cx="1534574" cy="1280574"/>
          </a:xfrm>
          <a:prstGeom prst="rect">
            <a:avLst/>
          </a:prstGeom>
          <a:noFill/>
          <a:ln>
            <a:noFill/>
          </a:ln>
        </p:spPr>
      </p:pic>
      <p:sp>
        <p:nvSpPr>
          <p:cNvPr id="103" name="Shape 103"/>
          <p:cNvSpPr txBox="1">
            <a:spLocks noGrp="1"/>
          </p:cNvSpPr>
          <p:nvPr>
            <p:ph type="title"/>
          </p:nvPr>
        </p:nvSpPr>
        <p:spPr>
          <a:xfrm>
            <a:off x="1033625" y="389800"/>
            <a:ext cx="8530499" cy="1598424"/>
          </a:xfrm>
          <a:prstGeom prst="rect">
            <a:avLst/>
          </a:prstGeom>
          <a:noFill/>
          <a:ln>
            <a:noFill/>
          </a:ln>
        </p:spPr>
        <p:txBody>
          <a:bodyPr lIns="38100" tIns="38100" rIns="38100" bIns="38100" anchor="ctr" anchorCtr="0">
            <a:noAutofit/>
          </a:bodyPr>
          <a:lstStyle/>
          <a:p>
            <a:pPr marL="0" marR="0" lvl="0" indent="0" algn="ctr">
              <a:lnSpc>
                <a:spcPct val="120138"/>
              </a:lnSpc>
              <a:spcBef>
                <a:spcPts val="0"/>
              </a:spcBef>
              <a:spcAft>
                <a:spcPts val="0"/>
              </a:spcAft>
              <a:buNone/>
            </a:pPr>
            <a:r>
              <a:rPr lang="en-US" sz="4000" b="1">
                <a:solidFill>
                  <a:srgbClr val="000000"/>
                </a:solidFill>
                <a:latin typeface="Arial"/>
                <a:ea typeface="Arial"/>
                <a:cs typeface="Arial"/>
                <a:sym typeface="Arial"/>
              </a:rPr>
              <a:t>Understanding the Marketplace</a:t>
            </a:r>
            <a:br>
              <a:rPr lang="en-US" sz="4000" b="1">
                <a:solidFill>
                  <a:srgbClr val="000000"/>
                </a:solidFill>
                <a:latin typeface="Arial"/>
                <a:ea typeface="Arial"/>
                <a:cs typeface="Arial"/>
                <a:sym typeface="Arial"/>
              </a:rPr>
            </a:br>
            <a:r>
              <a:rPr lang="en-US" sz="4000" b="1">
                <a:solidFill>
                  <a:srgbClr val="000000"/>
                </a:solidFill>
                <a:latin typeface="Arial"/>
                <a:ea typeface="Arial"/>
                <a:cs typeface="Arial"/>
                <a:sym typeface="Arial"/>
              </a:rPr>
              <a:t>and Customer Needs</a:t>
            </a:r>
          </a:p>
        </p:txBody>
      </p:sp>
      <p:sp>
        <p:nvSpPr>
          <p:cNvPr id="104" name="Shape 104"/>
          <p:cNvSpPr txBox="1">
            <a:spLocks noGrp="1"/>
          </p:cNvSpPr>
          <p:nvPr>
            <p:ph type="body" idx="1"/>
          </p:nvPr>
        </p:nvSpPr>
        <p:spPr>
          <a:xfrm>
            <a:off x="1456950" y="1913800"/>
            <a:ext cx="7278149" cy="4545875"/>
          </a:xfrm>
          <a:prstGeom prst="rect">
            <a:avLst/>
          </a:prstGeom>
          <a:noFill/>
          <a:ln>
            <a:noFill/>
          </a:ln>
        </p:spPr>
        <p:txBody>
          <a:bodyPr lIns="38100" tIns="38100" rIns="38100" bIns="38100" anchor="t" anchorCtr="0">
            <a:noAutofit/>
          </a:bodyPr>
          <a:lstStyle/>
          <a:p>
            <a:pPr marL="0" marR="0" lvl="0" indent="0" algn="l">
              <a:lnSpc>
                <a:spcPct val="119921"/>
              </a:lnSpc>
              <a:spcBef>
                <a:spcPts val="0"/>
              </a:spcBef>
              <a:spcAft>
                <a:spcPts val="0"/>
              </a:spcAft>
              <a:buNone/>
            </a:pPr>
            <a:r>
              <a:rPr lang="en-US" sz="3555" b="1">
                <a:solidFill>
                  <a:srgbClr val="000000"/>
                </a:solidFill>
                <a:latin typeface="Arial"/>
                <a:ea typeface="Arial"/>
                <a:cs typeface="Arial"/>
                <a:sym typeface="Arial"/>
              </a:rPr>
              <a:t>Markets</a:t>
            </a:r>
            <a:r>
              <a:rPr lang="en-US" sz="3555">
                <a:solidFill>
                  <a:srgbClr val="000000"/>
                </a:solidFill>
                <a:latin typeface="Arial"/>
                <a:ea typeface="Arial"/>
                <a:cs typeface="Arial"/>
                <a:sym typeface="Arial"/>
              </a:rPr>
              <a:t> are the set of actual and potential buyers of a product </a:t>
            </a:r>
          </a:p>
          <a:p>
            <a:pPr marL="0" marR="0" lvl="0" indent="0" algn="l">
              <a:lnSpc>
                <a:spcPct val="119921"/>
              </a:lnSpc>
              <a:spcBef>
                <a:spcPts val="635"/>
              </a:spcBef>
              <a:spcAft>
                <a:spcPts val="0"/>
              </a:spcAft>
              <a:buNone/>
            </a:pPr>
            <a:endParaRPr sz="3555">
              <a:solidFill>
                <a:srgbClr val="000000"/>
              </a:solidFill>
              <a:latin typeface="Arial"/>
              <a:ea typeface="Arial"/>
              <a:cs typeface="Arial"/>
              <a:sym typeface="Arial"/>
            </a:endParaRPr>
          </a:p>
          <a:p>
            <a:pPr marL="381000" marR="0" lvl="0" indent="-50800" algn="l">
              <a:lnSpc>
                <a:spcPct val="120089"/>
              </a:lnSpc>
              <a:spcBef>
                <a:spcPts val="563"/>
              </a:spcBef>
              <a:spcAft>
                <a:spcPts val="0"/>
              </a:spcAft>
              <a:buClr>
                <a:srgbClr val="000000"/>
              </a:buClr>
              <a:buNone/>
            </a:pPr>
            <a:endParaRPr sz="3111">
              <a:solidFill>
                <a:srgbClr val="000000"/>
              </a:solidFill>
              <a:latin typeface="Arial"/>
              <a:ea typeface="Arial"/>
              <a:cs typeface="Arial"/>
              <a:sym typeface="Arial"/>
            </a:endParaRPr>
          </a:p>
        </p:txBody>
      </p:sp>
      <p:pic>
        <p:nvPicPr>
          <p:cNvPr id="105" name="Shape 105"/>
          <p:cNvPicPr preferRelativeResize="0"/>
          <p:nvPr/>
        </p:nvPicPr>
        <p:blipFill>
          <a:blip r:embed="rId4">
            <a:alphaModFix/>
          </a:blip>
          <a:stretch>
            <a:fillRect/>
          </a:stretch>
        </p:blipFill>
        <p:spPr>
          <a:xfrm>
            <a:off x="677325" y="3132650"/>
            <a:ext cx="8307900" cy="3640649"/>
          </a:xfrm>
          <a:prstGeom prst="rect">
            <a:avLst/>
          </a:prstGeom>
          <a:noFill/>
          <a:ln>
            <a:noFill/>
          </a:ln>
        </p:spPr>
      </p:pic>
    </p:spTree>
  </p:cSld>
  <p:clrMapOvr>
    <a:masterClrMapping/>
  </p:clrMapOvr>
</p:sld>
</file>

<file path=ppt/theme/theme1.xml><?xml version="1.0" encoding="utf-8"?>
<a:theme xmlns:a="http://schemas.openxmlformats.org/drawingml/2006/main" name="Custom">
  <a:themeElements>
    <a:clrScheme name="blank">
      <a:dk1>
        <a:srgbClr val="000000"/>
      </a:dk1>
      <a:lt1>
        <a:srgbClr val="FFFFFF"/>
      </a:lt1>
      <a:dk2>
        <a:srgbClr val="073763"/>
      </a:dk2>
      <a:lt2>
        <a:srgbClr val="CFE2F3"/>
      </a:lt2>
      <a:accent1>
        <a:srgbClr val="404040"/>
      </a:accent1>
      <a:accent2>
        <a:srgbClr val="808080"/>
      </a:accent2>
      <a:accent3>
        <a:srgbClr val="C0C0C0"/>
      </a:accent3>
      <a:accent4>
        <a:srgbClr val="396187"/>
      </a:accent4>
      <a:accent5>
        <a:srgbClr val="6B8CAB"/>
      </a:accent5>
      <a:accent6>
        <a:srgbClr val="9DB7CF"/>
      </a:accent6>
      <a:hlink>
        <a:srgbClr val="0000EE"/>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2459</Words>
  <Application>Microsoft Office PowerPoint</Application>
  <PresentationFormat>Custom</PresentationFormat>
  <Paragraphs>294</Paragraphs>
  <Slides>37</Slides>
  <Notes>37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37</vt:i4>
      </vt:variant>
    </vt:vector>
  </HeadingPairs>
  <TitlesOfParts>
    <vt:vector size="40" baseType="lpstr">
      <vt:lpstr>Arial</vt:lpstr>
      <vt:lpstr>Courier New</vt:lpstr>
      <vt:lpstr>Custom</vt:lpstr>
      <vt:lpstr>Chapter 1 Marketing: Creating and Capturing Customer Value</vt:lpstr>
      <vt:lpstr>Creating and Capturing Customer Value</vt:lpstr>
      <vt:lpstr>What Is Marketing?</vt:lpstr>
      <vt:lpstr>What Is Marketing?</vt:lpstr>
      <vt:lpstr>Understanding the Marketplace and Customer Needs</vt:lpstr>
      <vt:lpstr>Understanding the Marketplace and Customer Needs</vt:lpstr>
      <vt:lpstr>Understanding the Marketplace and Customer Needs</vt:lpstr>
      <vt:lpstr>Understanding the Marketplace and Customer Needs</vt:lpstr>
      <vt:lpstr>Understanding the Marketplace and Customer Needs</vt:lpstr>
      <vt:lpstr>Designing a Customer-Driven Marketing Strategy</vt:lpstr>
      <vt:lpstr>Designing a Customer-Driven Marketing Strategy</vt:lpstr>
      <vt:lpstr>Designing a Customer-Driven Marketing Strategy</vt:lpstr>
      <vt:lpstr>Designing a Customer-Driven Marketing Strategy</vt:lpstr>
      <vt:lpstr> Designing a Customer-Driven Marketing Strategy</vt:lpstr>
      <vt:lpstr> Designing a Customer-Driven Marketing Strategy</vt:lpstr>
      <vt:lpstr>Designing a Customer-Driven Marketing Strategy</vt:lpstr>
      <vt:lpstr>Designing a Customer-Driven Marketing Strategy</vt:lpstr>
      <vt:lpstr>Designing a Customer-Driven Marketing Strategy</vt:lpstr>
      <vt:lpstr>Designing a Customer-Driven Marketing Strategy</vt:lpstr>
      <vt:lpstr>Preparing an Integrated Marketing Plan and Program</vt:lpstr>
      <vt:lpstr>Building Customer Relationships</vt:lpstr>
      <vt:lpstr>Building Customer Relationships</vt:lpstr>
      <vt:lpstr>Building Customer Relationships</vt:lpstr>
      <vt:lpstr>Building Customer Relationships</vt:lpstr>
      <vt:lpstr>Building Customer Relationships</vt:lpstr>
      <vt:lpstr>Building Customer Relationships</vt:lpstr>
      <vt:lpstr>Building Customer Relationships</vt:lpstr>
      <vt:lpstr>Building Customer Relationships</vt:lpstr>
      <vt:lpstr>Capturing Value from Customers</vt:lpstr>
      <vt:lpstr>Capturing Value from Customers</vt:lpstr>
      <vt:lpstr> Capturing Value from Customers</vt:lpstr>
      <vt:lpstr>Capturing Value from Customers</vt:lpstr>
      <vt:lpstr> The Changing Marketing Landscape</vt:lpstr>
      <vt:lpstr> The Changing Marketing Landscape  Digital Age</vt:lpstr>
      <vt:lpstr> The Changing Marketing Landscape </vt:lpstr>
      <vt:lpstr>So, What Is Marketing? Pulling It All Together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Marketing: Creating and Capturing Customer Value</dc:title>
  <dc:creator>Martin, Mesha</dc:creator>
  <cp:lastModifiedBy>Martin, Mesha</cp:lastModifiedBy>
  <cp:revision>1</cp:revision>
  <dcterms:modified xsi:type="dcterms:W3CDTF">2021-04-12T13:07:28Z</dcterms:modified>
</cp:coreProperties>
</file>